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5"/>
  </p:notesMasterIdLst>
  <p:sldIdLst>
    <p:sldId id="256" r:id="rId2"/>
    <p:sldId id="363" r:id="rId3"/>
    <p:sldId id="258" r:id="rId4"/>
    <p:sldId id="298" r:id="rId5"/>
    <p:sldId id="261" r:id="rId6"/>
    <p:sldId id="257" r:id="rId7"/>
    <p:sldId id="299" r:id="rId8"/>
    <p:sldId id="301" r:id="rId9"/>
    <p:sldId id="259" r:id="rId10"/>
    <p:sldId id="330" r:id="rId11"/>
    <p:sldId id="328" r:id="rId12"/>
    <p:sldId id="329" r:id="rId13"/>
    <p:sldId id="302" r:id="rId14"/>
    <p:sldId id="268" r:id="rId15"/>
    <p:sldId id="362" r:id="rId16"/>
    <p:sldId id="335" r:id="rId17"/>
    <p:sldId id="305" r:id="rId18"/>
    <p:sldId id="361" r:id="rId19"/>
    <p:sldId id="336" r:id="rId20"/>
    <p:sldId id="307" r:id="rId21"/>
    <p:sldId id="333" r:id="rId22"/>
    <p:sldId id="353" r:id="rId23"/>
    <p:sldId id="356" r:id="rId24"/>
    <p:sldId id="354" r:id="rId25"/>
    <p:sldId id="267" r:id="rId26"/>
    <p:sldId id="271" r:id="rId27"/>
    <p:sldId id="273" r:id="rId28"/>
    <p:sldId id="311" r:id="rId29"/>
    <p:sldId id="312" r:id="rId30"/>
    <p:sldId id="346" r:id="rId31"/>
    <p:sldId id="347" r:id="rId32"/>
    <p:sldId id="348" r:id="rId33"/>
    <p:sldId id="349" r:id="rId34"/>
    <p:sldId id="277" r:id="rId35"/>
    <p:sldId id="350" r:id="rId36"/>
    <p:sldId id="338" r:id="rId37"/>
    <p:sldId id="279" r:id="rId38"/>
    <p:sldId id="355" r:id="rId39"/>
    <p:sldId id="283" r:id="rId40"/>
    <p:sldId id="320" r:id="rId41"/>
    <p:sldId id="285" r:id="rId42"/>
    <p:sldId id="321" r:id="rId43"/>
    <p:sldId id="288" r:id="rId44"/>
    <p:sldId id="322" r:id="rId45"/>
    <p:sldId id="291" r:id="rId46"/>
    <p:sldId id="294" r:id="rId47"/>
    <p:sldId id="323" r:id="rId48"/>
    <p:sldId id="295" r:id="rId49"/>
    <p:sldId id="297" r:id="rId50"/>
    <p:sldId id="340" r:id="rId51"/>
    <p:sldId id="351" r:id="rId52"/>
    <p:sldId id="352" r:id="rId53"/>
    <p:sldId id="263"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EAFE"/>
    <a:srgbClr val="0000FF"/>
    <a:srgbClr val="464DD9"/>
    <a:srgbClr val="FF91C8"/>
    <a:srgbClr val="92D050"/>
    <a:srgbClr val="BDD7EE"/>
    <a:srgbClr val="A50021"/>
    <a:srgbClr val="7030A0"/>
    <a:srgbClr val="5B9BD5"/>
    <a:srgbClr val="D5A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7" autoAdjust="0"/>
    <p:restoredTop sz="91079" autoAdjust="0"/>
  </p:normalViewPr>
  <p:slideViewPr>
    <p:cSldViewPr snapToGrid="0">
      <p:cViewPr varScale="1">
        <p:scale>
          <a:sx n="114" d="100"/>
          <a:sy n="114" d="100"/>
        </p:scale>
        <p:origin x="1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2023/9/11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38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48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E1DC56F0-BEE5-4715-8E33-DABC78619DE8}" type="slidenum">
              <a:rPr lang="zh-CN" altLang="en-US" smtClean="0"/>
              <a:t>50</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DC56F0-BEE5-4715-8E33-DABC78619DE8}" type="slidenum">
              <a:rPr lang="zh-CN" altLang="en-US" smtClean="0"/>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a:p>
            <a:endParaRPr lang="x-none" dirty="0"/>
          </a:p>
        </p:txBody>
      </p:sp>
      <p:sp>
        <p:nvSpPr>
          <p:cNvPr id="4" name="Slide Number Placeholder 3"/>
          <p:cNvSpPr>
            <a:spLocks noGrp="1"/>
          </p:cNvSpPr>
          <p:nvPr>
            <p:ph type="sldNum" sz="quarter" idx="5"/>
          </p:nvPr>
        </p:nvSpPr>
        <p:spPr/>
        <p:txBody>
          <a:bodyPr/>
          <a:lstStyle/>
          <a:p>
            <a:fld id="{E1DC56F0-BEE5-4715-8E33-DABC78619DE8}"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17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DC56F0-BEE5-4715-8E33-DABC78619DE8}"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24</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E93B95-C703-CD4C-B49F-E1CD62379AD1}" type="datetime1">
              <a:rPr lang="en-US" altLang="zh-CN" smtClean="0"/>
              <a:t>9/11/2023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A81147-639A-1645-AB65-BD692A4B0E54}" type="datetime1">
              <a:rPr lang="en-US" altLang="zh-CN" smtClean="0"/>
              <a:t>9/11/2023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DA74F4-7A2A-464D-AD92-27658FAA9AEC}" type="datetime1">
              <a:rPr lang="en-US" altLang="zh-CN" smtClean="0"/>
              <a:t>9/11/2023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D698B4-4B2D-654A-B790-9D28830F66D1}" type="datetime1">
              <a:rPr lang="en-US" altLang="zh-CN" smtClean="0"/>
              <a:t>9/11/2023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CC563D-8133-5F4C-88A4-D8B7B49EC82F}" type="datetime1">
              <a:rPr lang="en-US" altLang="zh-CN" smtClean="0"/>
              <a:t>9/11/2023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2F789E-5532-C44B-BE37-3720379333A3}" type="datetime1">
              <a:rPr lang="en-US" altLang="zh-CN" smtClean="0"/>
              <a:t>9/11/2023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C4CE90-35DF-714E-A54B-1616793996EF}" type="datetime1">
              <a:rPr lang="en-US" altLang="zh-CN" smtClean="0"/>
              <a:t>9/11/2023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CB29BE-C124-6E4B-9540-86B6226EA005}" type="datetime1">
              <a:rPr lang="en-US" altLang="zh-CN" smtClean="0"/>
              <a:t>9/11/2023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4D0E-4541-D041-AAF9-9DC55280BABC}" type="datetime1">
              <a:rPr lang="en-US" altLang="zh-CN" smtClean="0"/>
              <a:t>9/11/2023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8121E4-0B7D-5B4D-A93A-4D6BDC0EFBD5}" type="datetime1">
              <a:rPr lang="en-US" altLang="zh-CN" smtClean="0"/>
              <a:t>9/11/2023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8477D0-6F70-944E-B052-F3A5D9F888C2}" type="datetime1">
              <a:rPr lang="en-US" altLang="zh-CN" smtClean="0"/>
              <a:t>9/11/2023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0783800F-2EDC-054D-B04D-A89CE5DA3858}" type="datetime1">
              <a:rPr lang="en-US" altLang="zh-CN" smtClean="0"/>
              <a:t>9/11/2023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Microsoft YaHei" panose="020B0503020204020204" pitchFamily="34" charset="-122"/>
                <a:ea typeface="Microsoft YaHei" panose="020B0503020204020204" pitchFamily="34" charset="-122"/>
              </a:defRPr>
            </a:lvl1pPr>
          </a:lstStyle>
          <a:p>
            <a:fld id="{EB792F4E-54C0-4D36-B331-9C6FCFE9A340}" type="slidenum">
              <a:rPr lang="zh-CN" altLang="en-US" smtClean="0"/>
              <a:t>‹#›</a:t>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Microsoft YaHei" panose="020B0503020204020204" pitchFamily="34" charset="-122"/>
                <a:ea typeface="Microsoft YaHei" panose="020B0503020204020204" pitchFamily="34" charset="-122"/>
              </a:rPr>
              <a:t>VCC@SZU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cs typeface="+mj-cs"/>
        </a:defRPr>
      </a:lvl1pPr>
    </p:titleStyle>
    <p:bodyStyle>
      <a:lvl1pPr marL="360045" indent="-360045"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2.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6.emf"/></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3.jpeg"/><Relationship Id="rId1" Type="http://schemas.openxmlformats.org/officeDocument/2006/relationships/slideLayout" Target="../slideLayouts/slideLayout1.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hyperlink" Target="http://csse.szu.edu.cn/staff/ruizhenh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图片 10"/>
          <p:cNvPicPr>
            <a:picLocks noChangeAspect="1"/>
          </p:cNvPicPr>
          <p:nvPr/>
        </p:nvPicPr>
        <p:blipFill>
          <a:blip r:embed="rId4"/>
          <a:stretch>
            <a:fillRect/>
          </a:stretch>
        </p:blipFill>
        <p:spPr>
          <a:xfrm>
            <a:off x="199988" y="207807"/>
            <a:ext cx="972064" cy="972064"/>
          </a:xfrm>
          <a:prstGeom prst="rect">
            <a:avLst/>
          </a:prstGeom>
        </p:spPr>
      </p:pic>
      <p:pic>
        <p:nvPicPr>
          <p:cNvPr id="9" name="图片 2"/>
          <p:cNvPicPr>
            <a:picLocks noChangeAspect="1"/>
          </p:cNvPicPr>
          <p:nvPr/>
        </p:nvPicPr>
        <p:blipFill>
          <a:blip r:embed="rId5"/>
          <a:stretch>
            <a:fillRect/>
          </a:stretch>
        </p:blipFill>
        <p:spPr>
          <a:xfrm>
            <a:off x="1155576" y="3086551"/>
            <a:ext cx="7156402" cy="539088"/>
          </a:xfrm>
          <a:prstGeom prst="rect">
            <a:avLst/>
          </a:prstGeom>
        </p:spPr>
      </p:pic>
      <p:sp>
        <p:nvSpPr>
          <p:cNvPr id="12" name="文本框 3"/>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Microsoft YaHei" panose="020B0503020204020204" pitchFamily="34" charset="-122"/>
                <a:ea typeface="Microsoft YaHei" panose="020B0503020204020204" pitchFamily="34" charset="-122"/>
              </a:rPr>
              <a:t>计算机图形学</a:t>
            </a:r>
          </a:p>
        </p:txBody>
      </p:sp>
      <p:sp>
        <p:nvSpPr>
          <p:cNvPr id="13" name="矩形 6"/>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OpenGL v.s. Direct3D</a:t>
            </a:r>
            <a:endParaRPr lang="zh-CN" altLang="en-US" dirty="0"/>
          </a:p>
        </p:txBody>
      </p:sp>
      <p:sp>
        <p:nvSpPr>
          <p:cNvPr id="3" name="内容占位符 2"/>
          <p:cNvSpPr>
            <a:spLocks noGrp="1"/>
          </p:cNvSpPr>
          <p:nvPr>
            <p:ph sz="half" idx="1"/>
          </p:nvPr>
        </p:nvSpPr>
        <p:spPr/>
        <p:txBody>
          <a:bodyPr>
            <a:normAutofit/>
          </a:bodyPr>
          <a:lstStyle/>
          <a:p>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跨平台的开放式标准</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API</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可扩展机制</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可硬件加速的</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渲染系统</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底层实现管理硬件</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专业图形应用、科研</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跨平台，可移植</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适合图形学教学</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7" name="Content Placeholder 6"/>
          <p:cNvSpPr>
            <a:spLocks noGrp="1"/>
          </p:cNvSpPr>
          <p:nvPr>
            <p:ph sz="half" idx="2"/>
          </p:nvPr>
        </p:nvSpPr>
        <p:spPr/>
        <p:txBody>
          <a:bodyPr>
            <a:normAutofit/>
          </a:bodyPr>
          <a:lstStyle/>
          <a:p>
            <a:pPr lvl="0">
              <a:defRPr/>
            </a:pP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Direct3D</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Windows</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平台的专利</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API</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一致性好</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硬件接口</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应用程序管理硬件资源</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计算机游戏</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高性能硬件存取能力</a:t>
            </a:r>
          </a:p>
          <a:p>
            <a:pPr lvl="1">
              <a:defRPr/>
            </a:pP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非向下兼容</a:t>
            </a:r>
          </a:p>
          <a:p>
            <a:endParaRPr 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dirty="0"/>
          </a:p>
        </p:txBody>
      </p:sp>
      <p:sp>
        <p:nvSpPr>
          <p:cNvPr id="5" name="内容占位符 2"/>
          <p:cNvSpPr txBox="1"/>
          <p:nvPr/>
        </p:nvSpPr>
        <p:spPr>
          <a:xfrm>
            <a:off x="4975545" y="1418897"/>
            <a:ext cx="3363111" cy="4351338"/>
          </a:xfrm>
          <a:prstGeom prst="rect">
            <a:avLst/>
          </a:prstGeom>
        </p:spPr>
        <p:txBody>
          <a:bodyPr vert="horz" lIns="91440" tIns="45720" rIns="91440" bIns="45720" rtlCol="0">
            <a:normAutofit/>
          </a:bodyPr>
          <a:lstStyle/>
          <a:p>
            <a:pPr marL="228600" marR="0" lvl="0" indent="-360045"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Char char="u"/>
              <a:defRPr/>
            </a:pPr>
            <a:endParaRPr kumimoji="0" lang="zh-CN" altLang="en-US" sz="2800" b="0" i="0" u="none" strike="noStrike" kern="1200" cap="none" spc="0" normalizeH="0" baseline="0" noProof="0" dirty="0">
              <a:ln>
                <a:noFill/>
              </a:ln>
              <a:solidFill>
                <a:schemeClr val="tx1"/>
              </a:solidFill>
              <a:effectLst/>
              <a:uLnTx/>
              <a:uFillTx/>
              <a:latin typeface="华文新魏" pitchFamily="2" charset="-122"/>
              <a:ea typeface="华文新魏" pitchFamily="2" charset="-122"/>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201" y="4548195"/>
            <a:ext cx="3406455" cy="85161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318" y="4513992"/>
            <a:ext cx="2131290" cy="8858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OpenGL 3.1</a:t>
            </a:r>
            <a:r>
              <a:rPr lang="zh-CN" dirty="0"/>
              <a:t>（</a:t>
            </a:r>
            <a:r>
              <a:rPr altLang="zh-CN" dirty="0"/>
              <a:t>2009</a:t>
            </a:r>
            <a:r>
              <a:rPr lang="zh-CN" dirty="0"/>
              <a:t>年</a:t>
            </a:r>
            <a:r>
              <a:rPr altLang="zh-CN" dirty="0"/>
              <a:t>5</a:t>
            </a:r>
            <a:r>
              <a:rPr lang="zh-CN" dirty="0"/>
              <a:t>月）</a:t>
            </a:r>
            <a:br>
              <a:rPr lang="zh-CN" dirty="0"/>
            </a:br>
            <a:endParaRPr lang="zh-CN" altLang="en-US" dirty="0"/>
          </a:p>
        </p:txBody>
      </p:sp>
      <p:sp>
        <p:nvSpPr>
          <p:cNvPr id="3" name="内容占位符 2"/>
          <p:cNvSpPr>
            <a:spLocks noGrp="1"/>
          </p:cNvSpPr>
          <p:nvPr>
            <p:ph idx="1"/>
          </p:nvPr>
        </p:nvSpPr>
        <p:spPr/>
        <p:txBody>
          <a:bodyPr>
            <a:normAutofit/>
          </a:bodyPr>
          <a:lstStyle/>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完全基于</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没有缺省的</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每个应用程序必须提供一个</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vertex </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和</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fragment </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it-IT" dirty="0">
                <a:latin typeface="Microsoft YaHei" panose="020B0503020204020204" pitchFamily="34" charset="-122"/>
                <a:ea typeface="Microsoft YaHei" panose="020B0503020204020204" pitchFamily="34" charset="-122"/>
                <a:cs typeface="Microsoft YaHei" panose="020B0503020204020204" pitchFamily="34" charset="-122"/>
              </a:rPr>
              <a:t>取消立即</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绘制</a:t>
            </a:r>
            <a:r>
              <a:rPr lang="zh-CN" altLang="it-IT" dirty="0">
                <a:latin typeface="Microsoft YaHei" panose="020B0503020204020204" pitchFamily="34" charset="-122"/>
                <a:ea typeface="Microsoft YaHei" panose="020B0503020204020204" pitchFamily="34" charset="-122"/>
                <a:cs typeface="Microsoft YaHei" panose="020B0503020204020204" pitchFamily="34" charset="-122"/>
              </a:rPr>
              <a:t>模式（ </a:t>
            </a:r>
            <a:r>
              <a:rPr lang="it-IT" altLang="zh-CN" dirty="0">
                <a:latin typeface="Microsoft YaHei" panose="020B0503020204020204" pitchFamily="34" charset="-122"/>
                <a:ea typeface="Microsoft YaHei" panose="020B0503020204020204" pitchFamily="34" charset="-122"/>
                <a:cs typeface="Microsoft YaHei" panose="020B0503020204020204" pitchFamily="34" charset="-122"/>
              </a:rPr>
              <a:t>immediate mode</a:t>
            </a:r>
            <a:r>
              <a:rPr lang="zh-CN" altLang="it-IT" dirty="0">
                <a:latin typeface="Microsoft YaHei" panose="020B0503020204020204" pitchFamily="34" charset="-122"/>
                <a:ea typeface="Microsoft YaHei" panose="020B0503020204020204" pitchFamily="34" charset="-122"/>
                <a:cs typeface="Microsoft YaHei" panose="020B0503020204020204" pitchFamily="34" charset="-122"/>
              </a:rPr>
              <a:t>）</a:t>
            </a: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减少状态变量</a:t>
            </a: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大部分</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2.5 </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版本新增的功能废弃</a:t>
            </a: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非向后兼容（意味着早期版本的</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的程序不能确保在</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3.1</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库下运行）</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其它版本</a:t>
            </a:r>
            <a:br>
              <a:rPr lang="zh-CN" dirty="0"/>
            </a:br>
            <a:endParaRPr lang="zh-CN" altLang="en-US" dirty="0"/>
          </a:p>
        </p:txBody>
      </p:sp>
      <p:sp>
        <p:nvSpPr>
          <p:cNvPr id="3" name="内容占位符 2"/>
          <p:cNvSpPr>
            <a:spLocks noGrp="1"/>
          </p:cNvSpPr>
          <p:nvPr>
            <p:ph idx="1"/>
          </p:nvPr>
        </p:nvSpPr>
        <p:spPr/>
        <p:txBody>
          <a:bodyPr>
            <a:normAutofit/>
          </a:bodyPr>
          <a:lstStyle/>
          <a:p>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ES</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嵌入式系统（</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Embedded Systems</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针对手机、</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PDA</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和游戏主机等嵌入式设备而设计</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Version 1.0</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（简化的</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2.1</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版本）</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Version 2.0 </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（简化的</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3.1</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 based</a:t>
            </a:r>
          </a:p>
          <a:p>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WebGL</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ES 2.0</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的</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JavaScript</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实现</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用于创建具有复杂</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结构的网站页面，</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3D</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网页游戏的设计</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 4.1 and 4.2</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2012</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月）</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 新增了</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geometry </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shaders</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和</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tessellator</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a:t>
            </a:r>
            <a:r>
              <a:rPr lang="en-US" altLang="zh-CN" dirty="0"/>
              <a:t>API</a:t>
            </a:r>
            <a:r>
              <a:rPr lang="zh-CN" altLang="en-US" dirty="0"/>
              <a:t>的使用</a:t>
            </a:r>
          </a:p>
        </p:txBody>
      </p:sp>
      <p:sp>
        <p:nvSpPr>
          <p:cNvPr id="7" name="Content Placeholder 6"/>
          <p:cNvSpPr>
            <a:spLocks noGrp="1"/>
          </p:cNvSpPr>
          <p:nvPr>
            <p:ph idx="1"/>
          </p:nvPr>
        </p:nvSpPr>
        <p:spPr/>
        <p:txBody>
          <a:bodyPr/>
          <a:lstStyle/>
          <a:p>
            <a:pPr>
              <a:lnSpc>
                <a:spcPts val="2880"/>
              </a:lnSpc>
              <a:spcBef>
                <a:spcPts val="1500"/>
              </a:spcBef>
            </a:pPr>
            <a:r>
              <a:rPr lang="zh-CN" altLang="en-US" dirty="0"/>
              <a:t>构建几何表示</a:t>
            </a:r>
            <a:endParaRPr lang="en-US" altLang="zh-CN" sz="2000" dirty="0"/>
          </a:p>
          <a:p>
            <a:pPr>
              <a:lnSpc>
                <a:spcPts val="2880"/>
              </a:lnSpc>
              <a:spcBef>
                <a:spcPts val="1500"/>
              </a:spcBef>
            </a:pPr>
            <a:r>
              <a:rPr lang="zh-CN" altLang="en-US" dirty="0"/>
              <a:t>绘制几何数据</a:t>
            </a:r>
            <a:endParaRPr lang="en-US" altLang="zh-CN" sz="2000" dirty="0"/>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1026" name="Picture 2" descr="http://www-irem.univ-paris13.fr/site_spip/IMG/png/sierpinsky5.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0539"/>
          <a:stretch>
            <a:fillRect/>
          </a:stretch>
        </p:blipFill>
        <p:spPr bwMode="auto">
          <a:xfrm>
            <a:off x="5095212" y="3575628"/>
            <a:ext cx="3405169" cy="30462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oftenpaper.net/img/siermathgb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212" y="944778"/>
            <a:ext cx="3158968" cy="276541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8650" y="2522557"/>
            <a:ext cx="3922384" cy="3970318"/>
          </a:xfrm>
          <a:prstGeom prst="rect">
            <a:avLst/>
          </a:prstGeom>
          <a:solidFill>
            <a:srgbClr val="BDD7EE">
              <a:alpha val="52941"/>
            </a:srgbClr>
          </a:solidFill>
        </p:spPr>
        <p:txBody>
          <a:bodyPr wrap="square">
            <a:spAutoFit/>
          </a:bodyPr>
          <a:lstStyle/>
          <a:p>
            <a:r>
              <a:rPr lang="en-US" altLang="zh-CN" b="1" dirty="0">
                <a:solidFill>
                  <a:srgbClr val="464DD9"/>
                </a:solidFill>
                <a:latin typeface="ZztexMono-Regular"/>
              </a:rPr>
              <a:t>  function</a:t>
            </a:r>
            <a:r>
              <a:rPr lang="en-US" altLang="zh-CN" dirty="0">
                <a:latin typeface="ZztexMono-Regular"/>
              </a:rPr>
              <a:t> </a:t>
            </a:r>
            <a:r>
              <a:rPr lang="en-US" altLang="zh-CN" dirty="0" err="1">
                <a:latin typeface="ZztexMono-Regular"/>
              </a:rPr>
              <a:t>sierpinski</a:t>
            </a:r>
            <a:r>
              <a:rPr lang="en-US" altLang="zh-CN" dirty="0">
                <a:latin typeface="ZztexMono-Regular"/>
              </a:rPr>
              <a:t>()</a:t>
            </a:r>
          </a:p>
          <a:p>
            <a:r>
              <a:rPr lang="en-US" altLang="zh-CN" dirty="0">
                <a:latin typeface="ZztexMono-Regular"/>
              </a:rPr>
              <a:t>  {</a:t>
            </a:r>
          </a:p>
          <a:p>
            <a:pPr lvl="1"/>
            <a:r>
              <a:rPr lang="en-US" altLang="zh-CN" dirty="0" err="1">
                <a:latin typeface="ZztexMono-Regular"/>
              </a:rPr>
              <a:t>initialize_the_system</a:t>
            </a:r>
            <a:r>
              <a:rPr lang="en-US" altLang="zh-CN" dirty="0">
                <a:latin typeface="ZztexMono-Regular"/>
              </a:rPr>
              <a:t>();</a:t>
            </a:r>
          </a:p>
          <a:p>
            <a:pPr lvl="1"/>
            <a:r>
              <a:rPr lang="en-US" altLang="zh-CN" dirty="0">
                <a:latin typeface="ZztexMono-Regular"/>
              </a:rPr>
              <a:t>p = </a:t>
            </a:r>
            <a:r>
              <a:rPr lang="en-US" altLang="zh-CN" dirty="0" err="1">
                <a:latin typeface="ZztexMono-Regular"/>
              </a:rPr>
              <a:t>find_initial_point</a:t>
            </a:r>
            <a:r>
              <a:rPr lang="en-US" altLang="zh-CN" dirty="0">
                <a:latin typeface="ZztexMono-Regular"/>
              </a:rPr>
              <a:t>();</a:t>
            </a:r>
          </a:p>
          <a:p>
            <a:pPr lvl="1"/>
            <a:r>
              <a:rPr lang="en-US" altLang="zh-CN" dirty="0">
                <a:latin typeface="ZztexMono-Regular"/>
              </a:rPr>
              <a:t>for (</a:t>
            </a:r>
            <a:r>
              <a:rPr lang="en-US" altLang="zh-CN" dirty="0" err="1">
                <a:latin typeface="ZztexMono-Regular"/>
              </a:rPr>
              <a:t>some_number_of_points</a:t>
            </a:r>
            <a:r>
              <a:rPr lang="en-US" altLang="zh-CN" dirty="0">
                <a:latin typeface="ZztexMono-Regular"/>
              </a:rPr>
              <a:t>) </a:t>
            </a:r>
          </a:p>
          <a:p>
            <a:pPr lvl="1"/>
            <a:r>
              <a:rPr lang="en-US" altLang="zh-CN" dirty="0">
                <a:latin typeface="ZztexMono-Regular"/>
              </a:rPr>
              <a:t>{</a:t>
            </a:r>
          </a:p>
          <a:p>
            <a:pPr lvl="2"/>
            <a:r>
              <a:rPr lang="en-US" altLang="zh-CN" dirty="0">
                <a:latin typeface="ZztexMono-Regular"/>
              </a:rPr>
              <a:t>q = </a:t>
            </a:r>
            <a:r>
              <a:rPr lang="en-US" altLang="zh-CN" b="1" dirty="0" err="1">
                <a:latin typeface="ZztexMono-Regular"/>
              </a:rPr>
              <a:t>generate_a_point</a:t>
            </a:r>
            <a:r>
              <a:rPr lang="en-US" altLang="zh-CN" b="1" dirty="0">
                <a:latin typeface="ZztexMono-Regular"/>
              </a:rPr>
              <a:t>(p)</a:t>
            </a:r>
            <a:r>
              <a:rPr lang="en-US" altLang="zh-CN" dirty="0">
                <a:latin typeface="ZztexMono-Regular"/>
              </a:rPr>
              <a:t>;</a:t>
            </a:r>
          </a:p>
          <a:p>
            <a:pPr lvl="2"/>
            <a:r>
              <a:rPr lang="en-US" altLang="zh-CN" b="1" dirty="0" err="1">
                <a:latin typeface="ZztexMono-Regular"/>
              </a:rPr>
              <a:t>store_the_point</a:t>
            </a:r>
            <a:r>
              <a:rPr lang="en-US" altLang="zh-CN" b="1" dirty="0">
                <a:latin typeface="ZztexMono-Regular"/>
              </a:rPr>
              <a:t>(q);</a:t>
            </a:r>
          </a:p>
          <a:p>
            <a:pPr lvl="2"/>
            <a:r>
              <a:rPr lang="en-US" altLang="zh-CN" dirty="0">
                <a:latin typeface="ZztexMono-Regular"/>
              </a:rPr>
              <a:t>p = q;</a:t>
            </a:r>
          </a:p>
          <a:p>
            <a:pPr lvl="1"/>
            <a:r>
              <a:rPr lang="en-US" altLang="zh-CN" dirty="0">
                <a:latin typeface="ZztexMono-Regular"/>
              </a:rPr>
              <a:t>}</a:t>
            </a:r>
          </a:p>
          <a:p>
            <a:pPr lvl="1"/>
            <a:r>
              <a:rPr lang="en-US" altLang="zh-CN" b="1" dirty="0" err="1">
                <a:latin typeface="ZztexMono-Regular"/>
              </a:rPr>
              <a:t>send_all_points_to_GPU</a:t>
            </a:r>
            <a:r>
              <a:rPr lang="en-US" altLang="zh-CN" b="1" dirty="0">
                <a:latin typeface="ZztexMono-Regular"/>
              </a:rPr>
              <a:t>();</a:t>
            </a:r>
          </a:p>
          <a:p>
            <a:pPr lvl="1"/>
            <a:r>
              <a:rPr lang="en-US" altLang="zh-CN" b="1" dirty="0" err="1">
                <a:latin typeface="ZztexMono-Regular"/>
              </a:rPr>
              <a:t>display_data_on_GPU</a:t>
            </a:r>
            <a:r>
              <a:rPr lang="en-US" altLang="zh-CN" b="1" dirty="0">
                <a:latin typeface="ZztexMono-Regular"/>
              </a:rPr>
              <a:t>();</a:t>
            </a:r>
          </a:p>
          <a:p>
            <a:pPr lvl="1"/>
            <a:r>
              <a:rPr lang="en-US" altLang="zh-CN" dirty="0">
                <a:latin typeface="ZztexMono-Regular"/>
              </a:rPr>
              <a:t>cleanup();</a:t>
            </a:r>
          </a:p>
          <a:p>
            <a:r>
              <a:rPr lang="en-US" altLang="zh-CN" dirty="0">
                <a:latin typeface="ZztexMono-Regular"/>
              </a:rPr>
              <a:t>  }</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1706243" y="3389111"/>
            <a:ext cx="5739072" cy="646331"/>
          </a:xfrm>
          <a:prstGeom prst="rect">
            <a:avLst/>
          </a:prstGeom>
          <a:noFill/>
        </p:spPr>
        <p:txBody>
          <a:bodyPr wrap="none" rtlCol="0">
            <a:spAutoFit/>
          </a:bodyPr>
          <a:lstStyle/>
          <a:p>
            <a:pPr algn="ctr"/>
            <a:r>
              <a:rPr lang="en-US" altLang="zh-CN" sz="3600" b="1" dirty="0">
                <a:latin typeface="Microsoft YaHei" panose="020B0503020204020204" pitchFamily="34" charset="-122"/>
                <a:ea typeface="Microsoft YaHei" panose="020B0503020204020204" pitchFamily="34" charset="-122"/>
              </a:rPr>
              <a:t>OpenGL</a:t>
            </a:r>
            <a:r>
              <a:rPr lang="zh-CN" altLang="en-US" sz="3600" b="1" dirty="0">
                <a:latin typeface="Microsoft YaHei" panose="020B0503020204020204" pitchFamily="34" charset="-122"/>
                <a:ea typeface="Microsoft YaHei" panose="020B0503020204020204" pitchFamily="34" charset="-122"/>
              </a:rPr>
              <a:t>编程与着色器语言</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库</a:t>
            </a:r>
          </a:p>
        </p:txBody>
      </p:sp>
      <p:sp>
        <p:nvSpPr>
          <p:cNvPr id="9" name="内容占位符 8"/>
          <p:cNvSpPr>
            <a:spLocks noGrp="1"/>
          </p:cNvSpPr>
          <p:nvPr>
            <p:ph idx="1"/>
          </p:nvPr>
        </p:nvSpPr>
        <p:spPr>
          <a:xfrm>
            <a:off x="173721" y="1316831"/>
            <a:ext cx="8798829" cy="4351338"/>
          </a:xfrm>
        </p:spPr>
        <p:txBody>
          <a:bodyPr/>
          <a:lstStyle/>
          <a:p>
            <a:r>
              <a:rPr lang="en-US" altLang="zh-CN" sz="2400" dirty="0"/>
              <a:t>OpenGL API</a:t>
            </a:r>
            <a:r>
              <a:rPr lang="zh-CN" altLang="en-US" sz="2400" dirty="0"/>
              <a:t>函数的实现包含在若干库中：</a:t>
            </a:r>
          </a:p>
          <a:p>
            <a:pPr lvl="1">
              <a:buClr>
                <a:schemeClr val="tx1"/>
              </a:buClr>
            </a:pPr>
            <a:r>
              <a:rPr lang="en-US" altLang="zh-CN" sz="1800" dirty="0"/>
              <a:t>OpenGL</a:t>
            </a:r>
            <a:r>
              <a:rPr lang="zh-CN" altLang="en-US" sz="1800" dirty="0"/>
              <a:t>核心库（</a:t>
            </a:r>
            <a:r>
              <a:rPr lang="en-US" altLang="zh-CN" sz="1800" dirty="0"/>
              <a:t>OpenGL Core Library</a:t>
            </a:r>
            <a:r>
              <a:rPr lang="zh-CN" altLang="en-US" sz="1800" dirty="0"/>
              <a:t>）</a:t>
            </a:r>
            <a:r>
              <a:rPr lang="en-US" altLang="zh-CN" sz="1800" dirty="0">
                <a:solidFill>
                  <a:srgbClr val="00B050"/>
                </a:solidFill>
              </a:rPr>
              <a:t>OpenGL32.dll</a:t>
            </a:r>
            <a:r>
              <a:rPr lang="en-US" altLang="zh-CN" sz="1800" dirty="0"/>
              <a:t> </a:t>
            </a:r>
          </a:p>
          <a:p>
            <a:pPr lvl="1">
              <a:buClr>
                <a:schemeClr val="tx1"/>
              </a:buClr>
            </a:pPr>
            <a:r>
              <a:rPr lang="en-US" altLang="zh-CN" sz="1800" dirty="0"/>
              <a:t>OpenGL</a:t>
            </a:r>
            <a:r>
              <a:rPr lang="zh-CN" altLang="en-US" sz="1800" dirty="0"/>
              <a:t>实用库（</a:t>
            </a:r>
            <a:r>
              <a:rPr lang="en-US" altLang="zh-CN" sz="1800" dirty="0"/>
              <a:t>OpenGL Utility Library, GLU</a:t>
            </a:r>
            <a:r>
              <a:rPr lang="zh-CN" altLang="en-US" sz="1800" dirty="0"/>
              <a:t>）</a:t>
            </a:r>
            <a:r>
              <a:rPr lang="en-US" altLang="zh-CN" sz="1800" dirty="0">
                <a:solidFill>
                  <a:srgbClr val="00B050"/>
                </a:solidFill>
              </a:rPr>
              <a:t>glu32.dll</a:t>
            </a:r>
          </a:p>
          <a:p>
            <a:pPr lvl="1">
              <a:buClr>
                <a:schemeClr val="tx1"/>
              </a:buClr>
            </a:pPr>
            <a:r>
              <a:rPr lang="en-US" altLang="zh-CN" sz="1800" dirty="0"/>
              <a:t>OpenGL</a:t>
            </a:r>
            <a:r>
              <a:rPr lang="zh-CN" altLang="en-US" sz="1800" dirty="0"/>
              <a:t>框架库（</a:t>
            </a:r>
            <a:r>
              <a:rPr lang="en-US" altLang="zh-CN" sz="1800" dirty="0"/>
              <a:t>OpenGL Library Framework, GLFW</a:t>
            </a:r>
            <a:r>
              <a:rPr lang="zh-CN" altLang="en-US" sz="1800" dirty="0"/>
              <a:t>）</a:t>
            </a:r>
            <a:r>
              <a:rPr lang="en-US" altLang="zh-CN" sz="1800" dirty="0">
                <a:solidFill>
                  <a:srgbClr val="00B050"/>
                </a:solidFill>
              </a:rPr>
              <a:t>glfw32.dll</a:t>
            </a:r>
          </a:p>
          <a:p>
            <a:pPr lvl="1">
              <a:buClr>
                <a:schemeClr val="tx1"/>
              </a:buClr>
            </a:pPr>
            <a:r>
              <a:rPr lang="en-US" altLang="zh-CN" sz="1800" dirty="0"/>
              <a:t>OpenGL</a:t>
            </a:r>
            <a:r>
              <a:rPr lang="zh-CN" altLang="en-US" sz="1800" dirty="0"/>
              <a:t>多语言加载器生成器（</a:t>
            </a:r>
            <a:r>
              <a:rPr lang="en-US" altLang="zh-CN" sz="1800" dirty="0"/>
              <a:t>OpenGL Multi-Language Loader-Generator, GLAD</a:t>
            </a:r>
            <a:r>
              <a:rPr lang="zh-CN" altLang="en-US" sz="1800" dirty="0"/>
              <a:t>）</a:t>
            </a:r>
            <a:r>
              <a:rPr lang="en-US" altLang="zh-CN" sz="1800" dirty="0">
                <a:solidFill>
                  <a:srgbClr val="00B050"/>
                </a:solidFill>
              </a:rPr>
              <a:t>glad32.dll</a:t>
            </a:r>
          </a:p>
          <a:p>
            <a:pPr lvl="1">
              <a:buClr>
                <a:schemeClr val="tx1"/>
              </a:buClr>
            </a:pPr>
            <a:endParaRPr lang="en-US" altLang="zh-CN" sz="1800" dirty="0">
              <a:solidFill>
                <a:srgbClr val="00B050"/>
              </a:solidFill>
            </a:endParaRPr>
          </a:p>
          <a:p>
            <a:pPr lvl="1">
              <a:buClr>
                <a:schemeClr val="tx1"/>
              </a:buClr>
            </a:pPr>
            <a:endParaRPr lang="en-US" altLang="zh-CN" sz="1800" dirty="0">
              <a:solidFill>
                <a:srgbClr val="00B050"/>
              </a:solidFill>
            </a:endParaRPr>
          </a:p>
          <a:p>
            <a:pPr lvl="1">
              <a:buClr>
                <a:schemeClr val="tx1"/>
              </a:buClr>
            </a:pPr>
            <a:endParaRPr lang="zh-CN" altLang="en-US" sz="1800" dirty="0">
              <a:solidFill>
                <a:srgbClr val="00B050"/>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51" name="Picture 2" descr="OpenGL.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57" y="3787670"/>
            <a:ext cx="1186692" cy="523223"/>
          </a:xfrm>
          <a:prstGeom prst="rect">
            <a:avLst/>
          </a:prstGeom>
          <a:noFill/>
          <a:extLst>
            <a:ext uri="{909E8E84-426E-40DD-AFC4-6F175D3DCCD1}">
              <a14:hiddenFill xmlns:a14="http://schemas.microsoft.com/office/drawing/2010/main">
                <a:solidFill>
                  <a:srgbClr val="FFFFFF"/>
                </a:solidFill>
              </a14:hiddenFill>
            </a:ext>
          </a:extLst>
        </p:spPr>
      </p:pic>
      <p:sp>
        <p:nvSpPr>
          <p:cNvPr id="52" name="文本框 4"/>
          <p:cNvSpPr txBox="1"/>
          <p:nvPr/>
        </p:nvSpPr>
        <p:spPr>
          <a:xfrm>
            <a:off x="155121" y="4774405"/>
            <a:ext cx="1987331" cy="682431"/>
          </a:xfrm>
          <a:prstGeom prst="rect">
            <a:avLst/>
          </a:prstGeom>
          <a:noFill/>
        </p:spPr>
        <p:txBody>
          <a:bodyPr wrap="square">
            <a:spAutoFit/>
          </a:bodyPr>
          <a:lstStyle/>
          <a:p>
            <a:pPr algn="ctr">
              <a:lnSpc>
                <a:spcPct val="150000"/>
              </a:lnSpc>
            </a:pPr>
            <a:r>
              <a:rPr lang="zh-CN" altLang="en-US" sz="1350" dirty="0">
                <a:latin typeface="Microsoft YaHei" panose="020B0503020204020204" pitchFamily="34" charset="-122"/>
                <a:ea typeface="Microsoft YaHei" panose="020B0503020204020204" pitchFamily="34" charset="-122"/>
              </a:rPr>
              <a:t>组织维护和设计</a:t>
            </a:r>
            <a:endParaRPr lang="en-US" altLang="zh-CN" sz="1350" dirty="0">
              <a:latin typeface="Microsoft YaHei" panose="020B0503020204020204" pitchFamily="34" charset="-122"/>
              <a:ea typeface="Microsoft YaHei" panose="020B0503020204020204" pitchFamily="34" charset="-122"/>
            </a:endParaRPr>
          </a:p>
          <a:p>
            <a:pPr algn="ctr">
              <a:lnSpc>
                <a:spcPct val="150000"/>
              </a:lnSpc>
            </a:pPr>
            <a:r>
              <a:rPr lang="en-US" altLang="zh-CN" sz="1350" dirty="0">
                <a:latin typeface="Microsoft YaHei" panose="020B0503020204020204" pitchFamily="34" charset="-122"/>
                <a:ea typeface="Microsoft YaHei" panose="020B0503020204020204" pitchFamily="34" charset="-122"/>
              </a:rPr>
              <a:t>OpenGL</a:t>
            </a:r>
            <a:r>
              <a:rPr lang="zh-CN" altLang="en-US" sz="1350" dirty="0">
                <a:latin typeface="Microsoft YaHei" panose="020B0503020204020204" pitchFamily="34" charset="-122"/>
                <a:ea typeface="Microsoft YaHei" panose="020B0503020204020204" pitchFamily="34" charset="-122"/>
              </a:rPr>
              <a:t>的规范</a:t>
            </a:r>
            <a:endParaRPr lang="zh-CN" altLang="en-US" sz="1350" dirty="0"/>
          </a:p>
        </p:txBody>
      </p:sp>
      <p:sp>
        <p:nvSpPr>
          <p:cNvPr id="53" name="文本框 5"/>
          <p:cNvSpPr txBox="1"/>
          <p:nvPr/>
        </p:nvSpPr>
        <p:spPr>
          <a:xfrm>
            <a:off x="2271514" y="4774405"/>
            <a:ext cx="1465653" cy="682431"/>
          </a:xfrm>
          <a:prstGeom prst="rect">
            <a:avLst/>
          </a:prstGeom>
          <a:noFill/>
        </p:spPr>
        <p:txBody>
          <a:bodyPr wrap="square">
            <a:spAutoFit/>
          </a:bodyPr>
          <a:lstStyle/>
          <a:p>
            <a:pPr algn="ctr">
              <a:lnSpc>
                <a:spcPct val="150000"/>
              </a:lnSpc>
            </a:pPr>
            <a:r>
              <a:rPr lang="zh-CN" altLang="en-US" sz="1350" dirty="0">
                <a:latin typeface="Microsoft YaHei" panose="020B0503020204020204" pitchFamily="34" charset="-122"/>
                <a:ea typeface="Microsoft YaHei" panose="020B0503020204020204" pitchFamily="34" charset="-122"/>
              </a:rPr>
              <a:t>显卡厂商在显卡驱动中实现</a:t>
            </a:r>
            <a:r>
              <a:rPr lang="en-US" altLang="zh-CN" sz="1350" dirty="0">
                <a:latin typeface="Microsoft YaHei" panose="020B0503020204020204" pitchFamily="34" charset="-122"/>
                <a:ea typeface="Microsoft YaHei" panose="020B0503020204020204" pitchFamily="34" charset="-122"/>
              </a:rPr>
              <a:t>API</a:t>
            </a:r>
            <a:endParaRPr lang="zh-CN" altLang="en-US" sz="1350" dirty="0"/>
          </a:p>
        </p:txBody>
      </p:sp>
      <p:sp>
        <p:nvSpPr>
          <p:cNvPr id="54" name="文本框 6"/>
          <p:cNvSpPr txBox="1"/>
          <p:nvPr/>
        </p:nvSpPr>
        <p:spPr>
          <a:xfrm>
            <a:off x="4083366" y="4670530"/>
            <a:ext cx="2042747" cy="994055"/>
          </a:xfrm>
          <a:prstGeom prst="rect">
            <a:avLst/>
          </a:prstGeom>
          <a:noFill/>
        </p:spPr>
        <p:txBody>
          <a:bodyPr wrap="square">
            <a:spAutoFit/>
          </a:bodyPr>
          <a:lstStyle/>
          <a:p>
            <a:pPr algn="ctr">
              <a:lnSpc>
                <a:spcPct val="150000"/>
              </a:lnSpc>
            </a:pPr>
            <a:r>
              <a:rPr lang="zh-CN" altLang="en-US" sz="1350" dirty="0">
                <a:latin typeface="Microsoft YaHei" panose="020B0503020204020204" pitchFamily="34" charset="-122"/>
                <a:ea typeface="Microsoft YaHei" panose="020B0503020204020204" pitchFamily="34" charset="-122"/>
              </a:rPr>
              <a:t>发现并加载</a:t>
            </a:r>
            <a:r>
              <a:rPr lang="en-US" altLang="zh-CN" sz="1350" dirty="0">
                <a:latin typeface="Microsoft YaHei" panose="020B0503020204020204" pitchFamily="34" charset="-122"/>
                <a:ea typeface="Microsoft YaHei" panose="020B0503020204020204" pitchFamily="34" charset="-122"/>
              </a:rPr>
              <a:t>OpenGL</a:t>
            </a:r>
            <a:r>
              <a:rPr lang="zh-CN" altLang="en-US" sz="1350" dirty="0">
                <a:latin typeface="Microsoft YaHei" panose="020B0503020204020204" pitchFamily="34" charset="-122"/>
                <a:ea typeface="Microsoft YaHei" panose="020B0503020204020204" pitchFamily="34" charset="-122"/>
              </a:rPr>
              <a:t>的</a:t>
            </a:r>
            <a:r>
              <a:rPr lang="en-US" altLang="zh-CN" sz="1350" dirty="0">
                <a:latin typeface="Microsoft YaHei" panose="020B0503020204020204" pitchFamily="34" charset="-122"/>
                <a:ea typeface="Microsoft YaHei" panose="020B0503020204020204" pitchFamily="34" charset="-122"/>
              </a:rPr>
              <a:t>API</a:t>
            </a:r>
            <a:r>
              <a:rPr lang="zh-CN" altLang="en-US" sz="1350" dirty="0">
                <a:latin typeface="Microsoft YaHei" panose="020B0503020204020204" pitchFamily="34" charset="-122"/>
                <a:ea typeface="Microsoft YaHei" panose="020B0503020204020204" pitchFamily="34" charset="-122"/>
              </a:rPr>
              <a:t>和扩展接口，</a:t>
            </a:r>
            <a:endParaRPr lang="en-US" altLang="zh-CN" sz="1350" dirty="0">
              <a:latin typeface="Microsoft YaHei" panose="020B0503020204020204" pitchFamily="34" charset="-122"/>
              <a:ea typeface="Microsoft YaHei" panose="020B0503020204020204" pitchFamily="34" charset="-122"/>
            </a:endParaRPr>
          </a:p>
          <a:p>
            <a:pPr algn="ctr">
              <a:lnSpc>
                <a:spcPct val="150000"/>
              </a:lnSpc>
            </a:pPr>
            <a:r>
              <a:rPr lang="zh-CN" altLang="en-US" sz="1350" dirty="0">
                <a:latin typeface="Microsoft YaHei" panose="020B0503020204020204" pitchFamily="34" charset="-122"/>
                <a:ea typeface="Microsoft YaHei" panose="020B0503020204020204" pitchFamily="34" charset="-122"/>
              </a:rPr>
              <a:t>供程序员使用</a:t>
            </a:r>
            <a:endParaRPr lang="zh-CN" altLang="en-US" sz="1350" dirty="0"/>
          </a:p>
        </p:txBody>
      </p:sp>
      <p:sp>
        <p:nvSpPr>
          <p:cNvPr id="55" name="文本框 7"/>
          <p:cNvSpPr txBox="1"/>
          <p:nvPr/>
        </p:nvSpPr>
        <p:spPr>
          <a:xfrm>
            <a:off x="4139161" y="4310475"/>
            <a:ext cx="2042747" cy="370807"/>
          </a:xfrm>
          <a:prstGeom prst="rect">
            <a:avLst/>
          </a:prstGeom>
          <a:noFill/>
        </p:spPr>
        <p:txBody>
          <a:bodyPr wrap="square">
            <a:spAutoFit/>
          </a:bodyPr>
          <a:lstStyle/>
          <a:p>
            <a:pPr algn="ctr">
              <a:lnSpc>
                <a:spcPct val="150000"/>
              </a:lnSpc>
            </a:pPr>
            <a:r>
              <a:rPr lang="en-US" altLang="zh-CN" sz="1350" dirty="0">
                <a:latin typeface="Microsoft YaHei" panose="020B0503020204020204" pitchFamily="34" charset="-122"/>
                <a:ea typeface="Microsoft YaHei" panose="020B0503020204020204" pitchFamily="34" charset="-122"/>
              </a:rPr>
              <a:t>GLAD</a:t>
            </a:r>
            <a:endParaRPr lang="zh-CN" altLang="en-US" sz="1350" dirty="0"/>
          </a:p>
        </p:txBody>
      </p:sp>
      <p:sp>
        <p:nvSpPr>
          <p:cNvPr id="56" name="文本框 10"/>
          <p:cNvSpPr txBox="1"/>
          <p:nvPr/>
        </p:nvSpPr>
        <p:spPr>
          <a:xfrm>
            <a:off x="6999502" y="6148931"/>
            <a:ext cx="1303214" cy="371768"/>
          </a:xfrm>
          <a:prstGeom prst="rect">
            <a:avLst/>
          </a:prstGeom>
          <a:noFill/>
        </p:spPr>
        <p:txBody>
          <a:bodyPr wrap="square">
            <a:spAutoFit/>
          </a:bodyPr>
          <a:lstStyle/>
          <a:p>
            <a:pPr algn="ctr">
              <a:lnSpc>
                <a:spcPct val="150000"/>
              </a:lnSpc>
            </a:pPr>
            <a:r>
              <a:rPr lang="en-US" altLang="zh-CN" sz="1350" dirty="0"/>
              <a:t>GLFW</a:t>
            </a:r>
            <a:endParaRPr lang="zh-CN" altLang="en-US" sz="1350" dirty="0"/>
          </a:p>
        </p:txBody>
      </p:sp>
      <p:sp>
        <p:nvSpPr>
          <p:cNvPr id="57" name="文本框 11"/>
          <p:cNvSpPr txBox="1"/>
          <p:nvPr/>
        </p:nvSpPr>
        <p:spPr>
          <a:xfrm>
            <a:off x="5288547" y="5711993"/>
            <a:ext cx="1800470" cy="994055"/>
          </a:xfrm>
          <a:prstGeom prst="rect">
            <a:avLst/>
          </a:prstGeom>
          <a:noFill/>
        </p:spPr>
        <p:txBody>
          <a:bodyPr wrap="square">
            <a:spAutoFit/>
          </a:bodyPr>
          <a:lstStyle/>
          <a:p>
            <a:pPr algn="ctr">
              <a:lnSpc>
                <a:spcPct val="150000"/>
              </a:lnSpc>
            </a:pPr>
            <a:r>
              <a:rPr lang="zh-CN" altLang="en-US" sz="1350" dirty="0">
                <a:latin typeface="Microsoft YaHei" panose="020B0503020204020204" pitchFamily="34" charset="-122"/>
                <a:ea typeface="Microsoft YaHei" panose="020B0503020204020204" pitchFamily="34" charset="-122"/>
              </a:rPr>
              <a:t>为</a:t>
            </a:r>
            <a:r>
              <a:rPr lang="en-US" altLang="zh-CN" sz="1350" dirty="0">
                <a:latin typeface="Microsoft YaHei" panose="020B0503020204020204" pitchFamily="34" charset="-122"/>
                <a:ea typeface="Microsoft YaHei" panose="020B0503020204020204" pitchFamily="34" charset="-122"/>
              </a:rPr>
              <a:t>OpenGL</a:t>
            </a:r>
            <a:r>
              <a:rPr lang="zh-CN" altLang="en-US" sz="1350" dirty="0">
                <a:latin typeface="Microsoft YaHei" panose="020B0503020204020204" pitchFamily="34" charset="-122"/>
                <a:ea typeface="Microsoft YaHei" panose="020B0503020204020204" pitchFamily="34" charset="-122"/>
              </a:rPr>
              <a:t>建立运行上下文，并提供显示绘制内容的窗口</a:t>
            </a:r>
            <a:endParaRPr lang="zh-CN" altLang="en-US" sz="1350" dirty="0"/>
          </a:p>
        </p:txBody>
      </p:sp>
      <p:grpSp>
        <p:nvGrpSpPr>
          <p:cNvPr id="58" name="组合 12"/>
          <p:cNvGrpSpPr/>
          <p:nvPr/>
        </p:nvGrpSpPr>
        <p:grpSpPr>
          <a:xfrm>
            <a:off x="6738430" y="3299044"/>
            <a:ext cx="1800470" cy="1499877"/>
            <a:chOff x="8654887" y="2838864"/>
            <a:chExt cx="2400627" cy="1999836"/>
          </a:xfrm>
        </p:grpSpPr>
        <p:sp>
          <p:nvSpPr>
            <p:cNvPr id="59" name="矩形 13"/>
            <p:cNvSpPr/>
            <p:nvPr/>
          </p:nvSpPr>
          <p:spPr>
            <a:xfrm>
              <a:off x="8654887" y="2946632"/>
              <a:ext cx="2400627" cy="18920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endParaRPr lang="zh-CN" altLang="en-US" sz="1350"/>
            </a:p>
          </p:txBody>
        </p:sp>
        <p:sp>
          <p:nvSpPr>
            <p:cNvPr id="60" name="矩形 14"/>
            <p:cNvSpPr/>
            <p:nvPr/>
          </p:nvSpPr>
          <p:spPr>
            <a:xfrm>
              <a:off x="8654887" y="2838864"/>
              <a:ext cx="2400627" cy="241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1" name="十字形 15"/>
            <p:cNvSpPr/>
            <p:nvPr/>
          </p:nvSpPr>
          <p:spPr>
            <a:xfrm rot="2700000">
              <a:off x="10847486" y="2868230"/>
              <a:ext cx="182589" cy="182589"/>
            </a:xfrm>
            <a:prstGeom prst="plus">
              <a:avLst>
                <a:gd name="adj" fmla="val 4065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2" name="矩形 16"/>
            <p:cNvSpPr/>
            <p:nvPr/>
          </p:nvSpPr>
          <p:spPr>
            <a:xfrm>
              <a:off x="10573484" y="2936664"/>
              <a:ext cx="171450" cy="4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lnSpc>
                  <a:spcPct val="150000"/>
                </a:lnSpc>
              </a:pPr>
              <a:endParaRPr lang="zh-CN" altLang="en-US" sz="1350"/>
            </a:p>
          </p:txBody>
        </p:sp>
      </p:grpSp>
      <p:sp>
        <p:nvSpPr>
          <p:cNvPr id="63" name="箭头: 右 17"/>
          <p:cNvSpPr/>
          <p:nvPr/>
        </p:nvSpPr>
        <p:spPr>
          <a:xfrm rot="16200000" flipV="1">
            <a:off x="7428575" y="5136392"/>
            <a:ext cx="420179" cy="207282"/>
          </a:xfrm>
          <a:prstGeom prst="rightArrow">
            <a:avLst>
              <a:gd name="adj1" fmla="val 53520"/>
              <a:gd name="adj2" fmla="val 73673"/>
            </a:avLst>
          </a:prstGeom>
          <a:solidFill>
            <a:srgbClr val="5586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4" name="箭头: 右 18"/>
          <p:cNvSpPr/>
          <p:nvPr/>
        </p:nvSpPr>
        <p:spPr>
          <a:xfrm>
            <a:off x="1983118" y="3885823"/>
            <a:ext cx="420179" cy="207282"/>
          </a:xfrm>
          <a:prstGeom prst="rightArrow">
            <a:avLst>
              <a:gd name="adj1" fmla="val 53520"/>
              <a:gd name="adj2" fmla="val 73673"/>
            </a:avLst>
          </a:prstGeom>
          <a:solidFill>
            <a:srgbClr val="5586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5" name="箭头: 右 19"/>
          <p:cNvSpPr/>
          <p:nvPr/>
        </p:nvSpPr>
        <p:spPr>
          <a:xfrm>
            <a:off x="3737167" y="3885823"/>
            <a:ext cx="420179" cy="207282"/>
          </a:xfrm>
          <a:prstGeom prst="rightArrow">
            <a:avLst>
              <a:gd name="adj1" fmla="val 53520"/>
              <a:gd name="adj2" fmla="val 73673"/>
            </a:avLst>
          </a:prstGeom>
          <a:solidFill>
            <a:srgbClr val="5586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6" name="箭头: 右 20"/>
          <p:cNvSpPr/>
          <p:nvPr/>
        </p:nvSpPr>
        <p:spPr>
          <a:xfrm>
            <a:off x="6070318" y="3885823"/>
            <a:ext cx="420179" cy="207282"/>
          </a:xfrm>
          <a:prstGeom prst="rightArrow">
            <a:avLst>
              <a:gd name="adj1" fmla="val 53520"/>
              <a:gd name="adj2" fmla="val 73673"/>
            </a:avLst>
          </a:prstGeom>
          <a:solidFill>
            <a:srgbClr val="5586A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sp>
        <p:nvSpPr>
          <p:cNvPr id="67" name="等腰三角形 21"/>
          <p:cNvSpPr/>
          <p:nvPr/>
        </p:nvSpPr>
        <p:spPr>
          <a:xfrm>
            <a:off x="7263038" y="3779966"/>
            <a:ext cx="751254" cy="618860"/>
          </a:xfrm>
          <a:prstGeom prst="triangle">
            <a:avLst/>
          </a:prstGeom>
          <a:gradFill>
            <a:gsLst>
              <a:gs pos="0">
                <a:srgbClr val="72BC03"/>
              </a:gs>
              <a:gs pos="100000">
                <a:srgbClr val="5586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350"/>
          </a:p>
        </p:txBody>
      </p:sp>
      <p:pic>
        <p:nvPicPr>
          <p:cNvPr id="68" name="图片 22"/>
          <p:cNvPicPr>
            <a:picLocks noChangeAspect="1"/>
          </p:cNvPicPr>
          <p:nvPr/>
        </p:nvPicPr>
        <p:blipFill>
          <a:blip r:embed="rId4"/>
          <a:stretch>
            <a:fillRect/>
          </a:stretch>
        </p:blipFill>
        <p:spPr>
          <a:xfrm>
            <a:off x="2651231" y="3580423"/>
            <a:ext cx="783716" cy="540385"/>
          </a:xfrm>
          <a:prstGeom prst="rect">
            <a:avLst/>
          </a:prstGeom>
        </p:spPr>
      </p:pic>
      <p:pic>
        <p:nvPicPr>
          <p:cNvPr id="69"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5315" b="31011"/>
          <a:stretch>
            <a:fillRect/>
          </a:stretch>
        </p:blipFill>
        <p:spPr bwMode="auto">
          <a:xfrm>
            <a:off x="2677712" y="4134663"/>
            <a:ext cx="730752" cy="315999"/>
          </a:xfrm>
          <a:prstGeom prst="rect">
            <a:avLst/>
          </a:prstGeom>
          <a:noFill/>
          <a:extLst>
            <a:ext uri="{909E8E84-426E-40DD-AFC4-6F175D3DCCD1}">
              <a14:hiddenFill xmlns:a14="http://schemas.microsoft.com/office/drawing/2010/main">
                <a:solidFill>
                  <a:srgbClr val="FFFFFF"/>
                </a:solidFill>
              </a14:hiddenFill>
            </a:ext>
          </a:extLst>
        </p:spPr>
      </p:pic>
      <p:sp>
        <p:nvSpPr>
          <p:cNvPr id="70" name="文本框 24"/>
          <p:cNvSpPr txBox="1"/>
          <p:nvPr/>
        </p:nvSpPr>
        <p:spPr>
          <a:xfrm>
            <a:off x="2733254" y="4298330"/>
            <a:ext cx="616575" cy="525465"/>
          </a:xfrm>
          <a:prstGeom prst="rect">
            <a:avLst/>
          </a:prstGeom>
          <a:noFill/>
        </p:spPr>
        <p:txBody>
          <a:bodyPr wrap="square">
            <a:spAutoFit/>
          </a:bodyPr>
          <a:lstStyle/>
          <a:p>
            <a:pPr algn="ctr">
              <a:lnSpc>
                <a:spcPct val="150000"/>
              </a:lnSpc>
            </a:pPr>
            <a:r>
              <a:rPr lang="en-US" altLang="zh-CN" sz="2100" dirty="0">
                <a:latin typeface="Microsoft YaHei" panose="020B0503020204020204" pitchFamily="34" charset="-122"/>
                <a:ea typeface="Microsoft YaHei" panose="020B0503020204020204" pitchFamily="34" charset="-122"/>
              </a:rPr>
              <a:t>…</a:t>
            </a:r>
            <a:endParaRPr lang="zh-CN" altLang="en-US" sz="2100" dirty="0"/>
          </a:p>
        </p:txBody>
      </p:sp>
      <p:pic>
        <p:nvPicPr>
          <p:cNvPr id="71" name="图片 26"/>
          <p:cNvPicPr>
            <a:picLocks noChangeAspect="1"/>
          </p:cNvPicPr>
          <p:nvPr/>
        </p:nvPicPr>
        <p:blipFill>
          <a:blip r:embed="rId6"/>
          <a:stretch>
            <a:fillRect/>
          </a:stretch>
        </p:blipFill>
        <p:spPr>
          <a:xfrm>
            <a:off x="7124838" y="5763784"/>
            <a:ext cx="1052540" cy="408633"/>
          </a:xfrm>
          <a:prstGeom prst="rect">
            <a:avLst/>
          </a:prstGeom>
        </p:spPr>
      </p:pic>
      <p:pic>
        <p:nvPicPr>
          <p:cNvPr id="72" name="图片 28"/>
          <p:cNvPicPr>
            <a:picLocks noChangeAspect="1"/>
          </p:cNvPicPr>
          <p:nvPr/>
        </p:nvPicPr>
        <p:blipFill>
          <a:blip r:embed="rId7"/>
          <a:stretch>
            <a:fillRect/>
          </a:stretch>
        </p:blipFill>
        <p:spPr>
          <a:xfrm>
            <a:off x="4623645" y="3682153"/>
            <a:ext cx="980374" cy="734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25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25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25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25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250"/>
                                        <p:tgtEl>
                                          <p:spTgt spid="66"/>
                                        </p:tgtEl>
                                      </p:cBhvr>
                                    </p:animEffect>
                                  </p:childTnLst>
                                </p:cTn>
                              </p:par>
                            </p:childTnLst>
                          </p:cTn>
                        </p:par>
                        <p:par>
                          <p:cTn id="22" fill="hold">
                            <p:stCondLst>
                              <p:cond delay="500"/>
                            </p:stCondLst>
                            <p:childTnLst>
                              <p:par>
                                <p:cTn id="23" presetID="10" presetClass="entr" presetSubtype="0" fill="hold" grpId="0" nodeType="afterEffect">
                                  <p:stCondLst>
                                    <p:cond delay="25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25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3" grpId="0" animBg="1"/>
      <p:bldP spid="66" grpId="0"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OpenGL</a:t>
            </a:r>
            <a:r>
              <a:rPr lang="zh-CN" altLang="en-US" dirty="0"/>
              <a:t> </a:t>
            </a:r>
            <a:r>
              <a:rPr lang="en-US" altLang="zh-CN" dirty="0"/>
              <a:t>API</a:t>
            </a:r>
            <a:r>
              <a:rPr lang="zh-CN" altLang="en-US" dirty="0"/>
              <a:t>接口函数</a:t>
            </a:r>
            <a:endParaRPr lang="en-US" dirty="0"/>
          </a:p>
        </p:txBody>
      </p:sp>
      <p:sp>
        <p:nvSpPr>
          <p:cNvPr id="3" name="Content Placeholder 2"/>
          <p:cNvSpPr>
            <a:spLocks noGrp="1"/>
          </p:cNvSpPr>
          <p:nvPr>
            <p:ph idx="1"/>
          </p:nvPr>
        </p:nvSpPr>
        <p:spPr>
          <a:xfrm>
            <a:off x="628650" y="1316831"/>
            <a:ext cx="7886700" cy="4896934"/>
          </a:xfrm>
        </p:spPr>
        <p:txBody>
          <a:bodyPr>
            <a:normAutofit/>
          </a:bodyPr>
          <a:lstStyle/>
          <a:p>
            <a:r>
              <a:rPr lang="zh-CN" altLang="en-US" dirty="0"/>
              <a:t> </a:t>
            </a:r>
            <a:r>
              <a:rPr lang="en-US" dirty="0"/>
              <a:t>图元函数</a:t>
            </a:r>
            <a:r>
              <a:rPr lang="zh-CN" altLang="en-US" dirty="0"/>
              <a:t> </a:t>
            </a:r>
            <a:r>
              <a:rPr lang="en-US" altLang="zh-CN" dirty="0">
                <a:solidFill>
                  <a:srgbClr val="0000FF"/>
                </a:solidFill>
              </a:rPr>
              <a:t>–</a:t>
            </a:r>
            <a:r>
              <a:rPr lang="zh-CN" altLang="en-US" dirty="0">
                <a:solidFill>
                  <a:srgbClr val="0000FF"/>
                </a:solidFill>
              </a:rPr>
              <a:t> 绘制对象</a:t>
            </a:r>
            <a:endParaRPr lang="en-US" dirty="0">
              <a:solidFill>
                <a:srgbClr val="0000FF"/>
              </a:solidFill>
            </a:endParaRPr>
          </a:p>
          <a:p>
            <a:pPr lvl="1"/>
            <a:r>
              <a:rPr lang="en-US" dirty="0"/>
              <a:t> 点</a:t>
            </a:r>
            <a:r>
              <a:rPr lang="zh-CN" altLang="en-US" dirty="0"/>
              <a:t>、</a:t>
            </a:r>
            <a:r>
              <a:rPr lang="en-US" dirty="0"/>
              <a:t>线段</a:t>
            </a:r>
            <a:r>
              <a:rPr lang="zh-CN" altLang="en-US" dirty="0"/>
              <a:t>、</a:t>
            </a:r>
            <a:r>
              <a:rPr lang="en-US" dirty="0"/>
              <a:t>多边形</a:t>
            </a:r>
            <a:r>
              <a:rPr lang="en-US" altLang="zh-CN" dirty="0"/>
              <a:t>……</a:t>
            </a:r>
            <a:endParaRPr lang="en-US" dirty="0"/>
          </a:p>
          <a:p>
            <a:r>
              <a:rPr lang="en-US" dirty="0"/>
              <a:t> 属性函数</a:t>
            </a:r>
            <a:r>
              <a:rPr lang="zh-CN" altLang="en-US" dirty="0"/>
              <a:t> </a:t>
            </a:r>
            <a:r>
              <a:rPr lang="en-US" altLang="zh-CN" dirty="0">
                <a:solidFill>
                  <a:srgbClr val="0000FF"/>
                </a:solidFill>
              </a:rPr>
              <a:t>–</a:t>
            </a:r>
            <a:r>
              <a:rPr lang="zh-CN" altLang="en-US" dirty="0">
                <a:solidFill>
                  <a:srgbClr val="0000FF"/>
                </a:solidFill>
              </a:rPr>
              <a:t> 显示方式</a:t>
            </a:r>
            <a:endParaRPr lang="en-US" dirty="0">
              <a:solidFill>
                <a:srgbClr val="0000FF"/>
              </a:solidFill>
            </a:endParaRPr>
          </a:p>
          <a:p>
            <a:r>
              <a:rPr lang="en-US" dirty="0"/>
              <a:t> 观察函数 </a:t>
            </a:r>
            <a:r>
              <a:rPr lang="en-US" altLang="zh-CN" dirty="0">
                <a:solidFill>
                  <a:srgbClr val="0000FF"/>
                </a:solidFill>
              </a:rPr>
              <a:t>–</a:t>
            </a:r>
            <a:r>
              <a:rPr lang="zh-CN" altLang="en-US" dirty="0">
                <a:solidFill>
                  <a:srgbClr val="0000FF"/>
                </a:solidFill>
              </a:rPr>
              <a:t> 视图设置</a:t>
            </a:r>
            <a:endParaRPr lang="en-US" dirty="0">
              <a:solidFill>
                <a:srgbClr val="0000FF"/>
              </a:solidFill>
            </a:endParaRPr>
          </a:p>
          <a:p>
            <a:pPr lvl="1"/>
            <a:r>
              <a:rPr lang="zh-CN" altLang="en-US" dirty="0"/>
              <a:t>没有直接的观察函数，</a:t>
            </a:r>
            <a:r>
              <a:rPr lang="en-US" dirty="0"/>
              <a:t>通过几何变换</a:t>
            </a:r>
            <a:r>
              <a:rPr lang="zh-CN" altLang="en-US" dirty="0"/>
              <a:t>得到希望的视图</a:t>
            </a:r>
            <a:endParaRPr lang="en-US" dirty="0"/>
          </a:p>
          <a:p>
            <a:r>
              <a:rPr lang="en-US" dirty="0"/>
              <a:t> 变换函数</a:t>
            </a:r>
            <a:r>
              <a:rPr lang="zh-CN" altLang="en-US" dirty="0"/>
              <a:t> </a:t>
            </a:r>
            <a:r>
              <a:rPr lang="en-US" altLang="zh-CN" dirty="0">
                <a:solidFill>
                  <a:srgbClr val="0000FF"/>
                </a:solidFill>
              </a:rPr>
              <a:t>–</a:t>
            </a:r>
            <a:r>
              <a:rPr lang="zh-CN" altLang="en-US" dirty="0">
                <a:solidFill>
                  <a:srgbClr val="0000FF"/>
                </a:solidFill>
              </a:rPr>
              <a:t> 矩阵变换</a:t>
            </a:r>
            <a:endParaRPr lang="en-US" dirty="0">
              <a:solidFill>
                <a:srgbClr val="0000FF"/>
              </a:solidFill>
            </a:endParaRPr>
          </a:p>
          <a:p>
            <a:pPr lvl="1"/>
            <a:r>
              <a:rPr lang="en-US" dirty="0"/>
              <a:t> </a:t>
            </a:r>
            <a:r>
              <a:rPr lang="zh-CN" altLang="en-US" dirty="0"/>
              <a:t>观察、建模</a:t>
            </a:r>
            <a:r>
              <a:rPr lang="en-US" altLang="zh-CN" dirty="0"/>
              <a:t>……</a:t>
            </a:r>
          </a:p>
          <a:p>
            <a:r>
              <a:rPr lang="en-US" dirty="0"/>
              <a:t> 输入函数</a:t>
            </a:r>
            <a:r>
              <a:rPr lang="zh-CN" altLang="en-US" dirty="0"/>
              <a:t> </a:t>
            </a:r>
            <a:r>
              <a:rPr lang="en-US" altLang="zh-CN" dirty="0">
                <a:solidFill>
                  <a:srgbClr val="0000FF"/>
                </a:solidFill>
              </a:rPr>
              <a:t>–</a:t>
            </a:r>
            <a:r>
              <a:rPr lang="zh-CN" altLang="en-US" dirty="0">
                <a:solidFill>
                  <a:srgbClr val="0000FF"/>
                </a:solidFill>
              </a:rPr>
              <a:t> 交互式程序开发（</a:t>
            </a:r>
            <a:r>
              <a:rPr lang="en-US" altLang="zh-CN" dirty="0">
                <a:solidFill>
                  <a:srgbClr val="0000FF"/>
                </a:solidFill>
              </a:rPr>
              <a:t>GLFW</a:t>
            </a:r>
            <a:r>
              <a:rPr lang="zh-CN" altLang="en-US" dirty="0">
                <a:solidFill>
                  <a:srgbClr val="0000FF"/>
                </a:solidFill>
              </a:rPr>
              <a:t>）</a:t>
            </a:r>
            <a:endParaRPr lang="en-US" altLang="zh-CN" dirty="0">
              <a:solidFill>
                <a:srgbClr val="0000FF"/>
              </a:solidFill>
            </a:endParaRPr>
          </a:p>
          <a:p>
            <a:r>
              <a:rPr lang="zh-CN" altLang="en-US" dirty="0"/>
              <a:t> </a:t>
            </a:r>
            <a:r>
              <a:rPr lang="en-US" dirty="0"/>
              <a:t>控制函数</a:t>
            </a:r>
            <a:r>
              <a:rPr lang="zh-CN" altLang="en-US" dirty="0"/>
              <a:t> </a:t>
            </a:r>
            <a:r>
              <a:rPr lang="en-US" altLang="zh-CN" dirty="0">
                <a:solidFill>
                  <a:srgbClr val="0000FF"/>
                </a:solidFill>
              </a:rPr>
              <a:t>–</a:t>
            </a:r>
            <a:r>
              <a:rPr lang="zh-CN" altLang="en-US" dirty="0">
                <a:solidFill>
                  <a:srgbClr val="0000FF"/>
                </a:solidFill>
              </a:rPr>
              <a:t> 窗口协同（</a:t>
            </a:r>
            <a:r>
              <a:rPr lang="en-US" altLang="zh-CN" dirty="0">
                <a:solidFill>
                  <a:srgbClr val="0000FF"/>
                </a:solidFill>
              </a:rPr>
              <a:t>GLFW</a:t>
            </a:r>
            <a:r>
              <a:rPr lang="zh-CN" altLang="en-US" dirty="0">
                <a:solidFill>
                  <a:srgbClr val="0000FF"/>
                </a:solidFill>
              </a:rPr>
              <a:t>）</a:t>
            </a:r>
            <a:endParaRPr lang="en-US" altLang="zh-CN" dirty="0">
              <a:solidFill>
                <a:srgbClr val="0000FF"/>
              </a:solidFill>
            </a:endParaRPr>
          </a:p>
          <a:p>
            <a:r>
              <a:rPr lang="zh-CN" altLang="en-US" dirty="0"/>
              <a:t> </a:t>
            </a:r>
            <a:r>
              <a:rPr lang="en-US" dirty="0"/>
              <a:t>查询函数</a:t>
            </a:r>
            <a:r>
              <a:rPr lang="zh-CN" altLang="en-US" dirty="0"/>
              <a:t> </a:t>
            </a:r>
            <a:r>
              <a:rPr lang="en-US" altLang="zh-CN" dirty="0">
                <a:solidFill>
                  <a:srgbClr val="0000FF"/>
                </a:solidFill>
              </a:rPr>
              <a:t>–</a:t>
            </a:r>
            <a:r>
              <a:rPr lang="zh-CN" altLang="en-US" dirty="0">
                <a:solidFill>
                  <a:srgbClr val="0000FF"/>
                </a:solidFill>
              </a:rPr>
              <a:t> 信息查询</a:t>
            </a:r>
            <a:endParaRPr lang="en-US"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16</a:t>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着色器与</a:t>
            </a:r>
            <a:r>
              <a:rPr lang="en-US" altLang="zh-CN" dirty="0"/>
              <a:t>GLSL</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在图形编程领域，正发生着剧烈的技术变革：</a:t>
            </a:r>
          </a:p>
          <a:p>
            <a:pPr lvl="1">
              <a:buClr>
                <a:schemeClr val="tx1"/>
              </a:buClr>
            </a:pPr>
            <a:r>
              <a:rPr lang="zh-CN" altLang="en-US" sz="1800" dirty="0"/>
              <a:t>如乔布斯在</a:t>
            </a:r>
            <a:r>
              <a:rPr lang="en-US" altLang="zh-CN" sz="1800" dirty="0"/>
              <a:t>2010</a:t>
            </a:r>
            <a:r>
              <a:rPr lang="zh-CN" altLang="en-US" sz="1800" dirty="0"/>
              <a:t>年预言的，目前</a:t>
            </a:r>
            <a:r>
              <a:rPr lang="en-US" altLang="zh-CN" sz="1800" dirty="0" err="1"/>
              <a:t>WebGL</a:t>
            </a:r>
            <a:r>
              <a:rPr lang="zh-CN" altLang="en-US" sz="1800" dirty="0"/>
              <a:t>全面取代</a:t>
            </a:r>
            <a:r>
              <a:rPr lang="en-US" altLang="zh-CN" sz="1800" dirty="0"/>
              <a:t>Flash</a:t>
            </a:r>
          </a:p>
          <a:p>
            <a:pPr lvl="1">
              <a:buClr>
                <a:schemeClr val="tx1"/>
              </a:buClr>
            </a:pPr>
            <a:r>
              <a:rPr lang="zh-CN" altLang="en-US" sz="1800" dirty="0"/>
              <a:t>除了</a:t>
            </a:r>
            <a:r>
              <a:rPr lang="en-US" altLang="zh-CN" sz="1800" dirty="0"/>
              <a:t>Win</a:t>
            </a:r>
            <a:r>
              <a:rPr lang="zh-CN" altLang="en-US" sz="1800" dirty="0"/>
              <a:t>平台下的游戏领域，</a:t>
            </a:r>
            <a:r>
              <a:rPr lang="en-US" altLang="zh-CN" sz="1800" dirty="0"/>
              <a:t>OpenGL</a:t>
            </a:r>
            <a:r>
              <a:rPr lang="zh-CN" altLang="en-US" sz="1800" dirty="0"/>
              <a:t>已经全面超越</a:t>
            </a:r>
            <a:r>
              <a:rPr lang="en-US" altLang="zh-CN" sz="1800" dirty="0"/>
              <a:t>Microsoft</a:t>
            </a:r>
            <a:r>
              <a:rPr lang="en-US" altLang="zh-CN" sz="1800" b="1" baseline="30000" dirty="0"/>
              <a:t>®</a:t>
            </a:r>
            <a:r>
              <a:rPr lang="zh-CN" altLang="en-US" sz="1800" dirty="0"/>
              <a:t>的</a:t>
            </a:r>
            <a:r>
              <a:rPr lang="en-US" altLang="zh-CN" sz="1800" dirty="0"/>
              <a:t>Direct3D</a:t>
            </a:r>
            <a:r>
              <a:rPr lang="zh-CN" altLang="en-US" sz="1800" dirty="0"/>
              <a:t>成为图形编程的主流</a:t>
            </a:r>
            <a:r>
              <a:rPr lang="en-US" altLang="zh-CN" sz="1800" dirty="0"/>
              <a:t>API</a:t>
            </a:r>
          </a:p>
          <a:p>
            <a:pPr lvl="1">
              <a:buClr>
                <a:schemeClr val="tx1"/>
              </a:buClr>
            </a:pPr>
            <a:r>
              <a:rPr lang="zh-CN" altLang="en-US" sz="1800" dirty="0"/>
              <a:t>最新的</a:t>
            </a:r>
            <a:r>
              <a:rPr lang="en-US" altLang="zh-CN" sz="1800" dirty="0"/>
              <a:t>OpenGL4.3</a:t>
            </a:r>
            <a:r>
              <a:rPr lang="zh-CN" altLang="en-US" sz="1800" dirty="0"/>
              <a:t>将着色器作为基础组件，其处理管线如下图：</a:t>
            </a:r>
            <a:endParaRPr lang="en-US" altLang="zh-CN" sz="1800" dirty="0"/>
          </a:p>
          <a:p>
            <a:pPr lvl="1">
              <a:buClr>
                <a:schemeClr val="tx1"/>
              </a:buClr>
            </a:pPr>
            <a:endParaRPr lang="zh-CN" altLang="en-US" sz="1800" dirty="0"/>
          </a:p>
          <a:p>
            <a:endParaRPr lang="zh-CN" altLang="en-US" dirty="0"/>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17</a:t>
            </a:fld>
            <a:endParaRPr lang="zh-CN" altLang="en-US"/>
          </a:p>
        </p:txBody>
      </p:sp>
      <p:pic>
        <p:nvPicPr>
          <p:cNvPr id="6" name="图片 5"/>
          <p:cNvPicPr>
            <a:picLocks noChangeAspect="1"/>
          </p:cNvPicPr>
          <p:nvPr/>
        </p:nvPicPr>
        <p:blipFill rotWithShape="1">
          <a:blip r:embed="rId3"/>
          <a:srcRect r="430"/>
          <a:stretch>
            <a:fillRect/>
          </a:stretch>
        </p:blipFill>
        <p:spPr>
          <a:xfrm>
            <a:off x="2574318" y="3064969"/>
            <a:ext cx="5546578" cy="3549606"/>
          </a:xfrm>
          <a:prstGeom prst="rect">
            <a:avLst/>
          </a:prstGeom>
        </p:spPr>
      </p:pic>
      <p:sp>
        <p:nvSpPr>
          <p:cNvPr id="7" name="矩形 6"/>
          <p:cNvSpPr/>
          <p:nvPr/>
        </p:nvSpPr>
        <p:spPr>
          <a:xfrm>
            <a:off x="545910" y="3680460"/>
            <a:ext cx="2973599" cy="2862322"/>
          </a:xfrm>
          <a:prstGeom prst="rect">
            <a:avLst/>
          </a:prstGeom>
          <a:solidFill>
            <a:srgbClr val="BDD7EE">
              <a:alpha val="52941"/>
            </a:srgbClr>
          </a:solidFill>
        </p:spPr>
        <p:txBody>
          <a:bodyPr wrap="square">
            <a:spAutoFit/>
          </a:bodyPr>
          <a:lstStyle/>
          <a:p>
            <a:r>
              <a:rPr lang="en-US" altLang="zh-CN" b="1" dirty="0">
                <a:solidFill>
                  <a:srgbClr val="464DD9"/>
                </a:solidFill>
                <a:latin typeface="ZztexMono-Regular"/>
              </a:rPr>
              <a:t> - </a:t>
            </a:r>
            <a:r>
              <a:rPr lang="zh-CN" altLang="en-US" b="1" dirty="0">
                <a:solidFill>
                  <a:srgbClr val="464DD9"/>
                </a:solidFill>
                <a:latin typeface="ZztexMono-Regular"/>
              </a:rPr>
              <a:t>着色器</a:t>
            </a:r>
            <a:r>
              <a:rPr lang="en-US" altLang="zh-CN" b="1" dirty="0">
                <a:solidFill>
                  <a:srgbClr val="464DD9"/>
                </a:solidFill>
                <a:latin typeface="ZztexMono-Regular"/>
              </a:rPr>
              <a:t>(</a:t>
            </a:r>
            <a:r>
              <a:rPr lang="en-US" altLang="zh-CN" b="1" dirty="0" err="1">
                <a:solidFill>
                  <a:srgbClr val="464DD9"/>
                </a:solidFill>
                <a:latin typeface="ZztexMono-Regular"/>
              </a:rPr>
              <a:t>Shader</a:t>
            </a:r>
            <a:r>
              <a:rPr lang="en-US" altLang="zh-CN" b="1" dirty="0">
                <a:solidFill>
                  <a:srgbClr val="464DD9"/>
                </a:solidFill>
                <a:latin typeface="ZztexMono-Regular"/>
              </a:rPr>
              <a:t>)</a:t>
            </a:r>
            <a:r>
              <a:rPr lang="zh-CN" altLang="en-US" b="1" dirty="0">
                <a:solidFill>
                  <a:srgbClr val="464DD9"/>
                </a:solidFill>
                <a:latin typeface="ZztexMono-Regular"/>
              </a:rPr>
              <a:t>的概念：</a:t>
            </a:r>
            <a:endParaRPr lang="en-US" altLang="zh-CN" b="1" dirty="0">
              <a:solidFill>
                <a:srgbClr val="464DD9"/>
              </a:solidFill>
              <a:latin typeface="ZztexMono-Regular"/>
            </a:endParaRPr>
          </a:p>
          <a:p>
            <a:r>
              <a:rPr lang="en-US" altLang="zh-CN" b="1" dirty="0">
                <a:solidFill>
                  <a:srgbClr val="464DD9"/>
                </a:solidFill>
                <a:latin typeface="ZztexMono-Regular"/>
              </a:rPr>
              <a:t>    GPU</a:t>
            </a:r>
            <a:r>
              <a:rPr lang="zh-CN" altLang="en-US" b="1" dirty="0">
                <a:solidFill>
                  <a:srgbClr val="464DD9"/>
                </a:solidFill>
                <a:latin typeface="ZztexMono-Regular"/>
              </a:rPr>
              <a:t>的图元处理小程序</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着色器的种类：</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顶点着色器、片段着色  </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器、几何着色器</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着色器语言： </a:t>
            </a:r>
            <a:endParaRPr lang="en-US" altLang="zh-CN" b="1" dirty="0">
              <a:solidFill>
                <a:srgbClr val="464DD9"/>
              </a:solidFill>
              <a:latin typeface="ZztexMono-Regular"/>
            </a:endParaRPr>
          </a:p>
          <a:p>
            <a:r>
              <a:rPr lang="en-US" altLang="zh-CN" b="1" dirty="0">
                <a:solidFill>
                  <a:srgbClr val="464DD9"/>
                </a:solidFill>
                <a:latin typeface="ZztexMono-Regular"/>
              </a:rPr>
              <a:t>    OpenGL Shading  </a:t>
            </a:r>
          </a:p>
          <a:p>
            <a:r>
              <a:rPr lang="en-US" altLang="zh-CN" b="1" dirty="0">
                <a:solidFill>
                  <a:srgbClr val="464DD9"/>
                </a:solidFill>
                <a:latin typeface="ZztexMono-Regular"/>
              </a:rPr>
              <a:t>    Language / GLSL</a:t>
            </a:r>
            <a:endParaRPr lang="en-US" altLang="zh-CN" dirty="0">
              <a:latin typeface="ZztexMono-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OpenGL</a:t>
            </a:r>
            <a:r>
              <a:rPr lang="zh-CN" altLang="en-US" dirty="0"/>
              <a:t>使用环境配置</a:t>
            </a:r>
          </a:p>
        </p:txBody>
      </p:sp>
      <p:sp>
        <p:nvSpPr>
          <p:cNvPr id="5" name="文本框 4"/>
          <p:cNvSpPr txBox="1"/>
          <p:nvPr/>
        </p:nvSpPr>
        <p:spPr>
          <a:xfrm>
            <a:off x="620603" y="3819424"/>
            <a:ext cx="1987331" cy="682431"/>
          </a:xfrm>
          <a:prstGeom prst="rect">
            <a:avLst/>
          </a:prstGeom>
          <a:noFill/>
        </p:spPr>
        <p:txBody>
          <a:bodyPr wrap="square">
            <a:spAutoFit/>
          </a:bodyPr>
          <a:lstStyle/>
          <a:p>
            <a:pPr algn="ctr">
              <a:lnSpc>
                <a:spcPct val="150000"/>
              </a:lnSpc>
            </a:pPr>
            <a:r>
              <a:rPr lang="zh-CN" altLang="en-US" sz="1350" b="1" dirty="0">
                <a:latin typeface="Microsoft YaHei" panose="020B0503020204020204" pitchFamily="34" charset="-122"/>
                <a:ea typeface="Microsoft YaHei" panose="020B0503020204020204" pitchFamily="34" charset="-122"/>
              </a:rPr>
              <a:t>编译器工具</a:t>
            </a:r>
            <a:endParaRPr lang="en-US" altLang="zh-CN" sz="1350" b="1" dirty="0">
              <a:latin typeface="Microsoft YaHei" panose="020B0503020204020204" pitchFamily="34" charset="-122"/>
              <a:ea typeface="Microsoft YaHei" panose="020B0503020204020204" pitchFamily="34" charset="-122"/>
            </a:endParaRPr>
          </a:p>
          <a:p>
            <a:pPr algn="ctr">
              <a:lnSpc>
                <a:spcPct val="150000"/>
              </a:lnSpc>
            </a:pPr>
            <a:r>
              <a:rPr lang="zh-CN" altLang="en-US" sz="1350" dirty="0">
                <a:latin typeface="Microsoft YaHei" panose="020B0503020204020204" pitchFamily="34" charset="-122"/>
                <a:ea typeface="Microsoft YaHei" panose="020B0503020204020204" pitchFamily="34" charset="-122"/>
              </a:rPr>
              <a:t>编译</a:t>
            </a:r>
            <a:r>
              <a:rPr lang="en-US" altLang="zh-CN" sz="1350" dirty="0">
                <a:latin typeface="Microsoft YaHei" panose="020B0503020204020204" pitchFamily="34" charset="-122"/>
                <a:ea typeface="Microsoft YaHei" panose="020B0503020204020204" pitchFamily="34" charset="-122"/>
              </a:rPr>
              <a:t>C++</a:t>
            </a:r>
            <a:endParaRPr lang="zh-CN" altLang="en-US" sz="1350" dirty="0"/>
          </a:p>
        </p:txBody>
      </p:sp>
      <p:sp>
        <p:nvSpPr>
          <p:cNvPr id="6" name="文本框 5"/>
          <p:cNvSpPr txBox="1"/>
          <p:nvPr/>
        </p:nvSpPr>
        <p:spPr>
          <a:xfrm>
            <a:off x="5196986" y="3819424"/>
            <a:ext cx="1465653" cy="682431"/>
          </a:xfrm>
          <a:prstGeom prst="rect">
            <a:avLst/>
          </a:prstGeom>
          <a:noFill/>
        </p:spPr>
        <p:txBody>
          <a:bodyPr wrap="square">
            <a:spAutoFit/>
          </a:bodyPr>
          <a:lstStyle/>
          <a:p>
            <a:pPr algn="ctr">
              <a:lnSpc>
                <a:spcPct val="150000"/>
              </a:lnSpc>
            </a:pPr>
            <a:r>
              <a:rPr lang="zh-CN" altLang="en-US" sz="1350" b="1" dirty="0">
                <a:latin typeface="Microsoft YaHei" panose="020B0503020204020204" pitchFamily="34" charset="-122"/>
                <a:ea typeface="Microsoft YaHei" panose="020B0503020204020204" pitchFamily="34" charset="-122"/>
              </a:rPr>
              <a:t>包管理器</a:t>
            </a:r>
            <a:endParaRPr lang="en-US" altLang="zh-CN" sz="1350" b="1" dirty="0">
              <a:latin typeface="Microsoft YaHei" panose="020B0503020204020204" pitchFamily="34" charset="-122"/>
              <a:ea typeface="Microsoft YaHei" panose="020B0503020204020204" pitchFamily="34" charset="-122"/>
            </a:endParaRPr>
          </a:p>
          <a:p>
            <a:pPr algn="ctr">
              <a:lnSpc>
                <a:spcPct val="150000"/>
              </a:lnSpc>
            </a:pPr>
            <a:r>
              <a:rPr lang="zh-CN" altLang="en-US" sz="1350" dirty="0">
                <a:latin typeface="Microsoft YaHei" panose="020B0503020204020204" pitchFamily="34" charset="-122"/>
                <a:ea typeface="Microsoft YaHei" panose="020B0503020204020204" pitchFamily="34" charset="-122"/>
              </a:rPr>
              <a:t>安装</a:t>
            </a:r>
            <a:r>
              <a:rPr lang="en-US" altLang="zh-CN" sz="1350" dirty="0">
                <a:latin typeface="Microsoft YaHei" panose="020B0503020204020204" pitchFamily="34" charset="-122"/>
                <a:ea typeface="Microsoft YaHei" panose="020B0503020204020204" pitchFamily="34" charset="-122"/>
              </a:rPr>
              <a:t>OpenGL</a:t>
            </a:r>
            <a:r>
              <a:rPr lang="zh-CN" altLang="en-US" sz="1350" dirty="0">
                <a:latin typeface="Microsoft YaHei" panose="020B0503020204020204" pitchFamily="34" charset="-122"/>
                <a:ea typeface="Microsoft YaHei" panose="020B0503020204020204" pitchFamily="34" charset="-122"/>
              </a:rPr>
              <a:t>库</a:t>
            </a:r>
            <a:endParaRPr lang="zh-CN" altLang="en-US" sz="1350" dirty="0"/>
          </a:p>
        </p:txBody>
      </p:sp>
      <p:sp>
        <p:nvSpPr>
          <p:cNvPr id="7" name="文本框 6"/>
          <p:cNvSpPr txBox="1"/>
          <p:nvPr/>
        </p:nvSpPr>
        <p:spPr>
          <a:xfrm>
            <a:off x="3273579" y="3819424"/>
            <a:ext cx="1423782" cy="682431"/>
          </a:xfrm>
          <a:prstGeom prst="rect">
            <a:avLst/>
          </a:prstGeom>
          <a:noFill/>
        </p:spPr>
        <p:txBody>
          <a:bodyPr wrap="square">
            <a:spAutoFit/>
          </a:bodyPr>
          <a:lstStyle/>
          <a:p>
            <a:pPr algn="ctr">
              <a:lnSpc>
                <a:spcPct val="150000"/>
              </a:lnSpc>
            </a:pPr>
            <a:r>
              <a:rPr lang="en-US" altLang="zh-CN" sz="1350" b="1" dirty="0">
                <a:latin typeface="Microsoft YaHei" panose="020B0503020204020204" pitchFamily="34" charset="-122"/>
                <a:ea typeface="Microsoft YaHei" panose="020B0503020204020204" pitchFamily="34" charset="-122"/>
              </a:rPr>
              <a:t>OpenGL</a:t>
            </a:r>
            <a:r>
              <a:rPr lang="zh-CN" altLang="en-US" sz="1350" b="1" dirty="0">
                <a:latin typeface="Microsoft YaHei" panose="020B0503020204020204" pitchFamily="34" charset="-122"/>
                <a:ea typeface="Microsoft YaHei" panose="020B0503020204020204" pitchFamily="34" charset="-122"/>
              </a:rPr>
              <a:t>库</a:t>
            </a:r>
            <a:endParaRPr lang="en-US" altLang="zh-CN" sz="1350" b="1" dirty="0">
              <a:latin typeface="Microsoft YaHei" panose="020B0503020204020204" pitchFamily="34" charset="-122"/>
              <a:ea typeface="Microsoft YaHei" panose="020B0503020204020204" pitchFamily="34" charset="-122"/>
            </a:endParaRPr>
          </a:p>
          <a:p>
            <a:pPr algn="ctr">
              <a:lnSpc>
                <a:spcPct val="150000"/>
              </a:lnSpc>
            </a:pPr>
            <a:r>
              <a:rPr lang="zh-CN" altLang="en-US" sz="1350" dirty="0">
                <a:latin typeface="Microsoft YaHei" panose="020B0503020204020204" pitchFamily="34" charset="-122"/>
                <a:ea typeface="Microsoft YaHei" panose="020B0503020204020204" pitchFamily="34" charset="-122"/>
              </a:rPr>
              <a:t>绘制图形需要</a:t>
            </a:r>
            <a:endParaRPr lang="zh-CN" altLang="en-US" sz="1350" dirty="0"/>
          </a:p>
        </p:txBody>
      </p:sp>
      <p:sp>
        <p:nvSpPr>
          <p:cNvPr id="26" name="文本框 25"/>
          <p:cNvSpPr txBox="1"/>
          <p:nvPr/>
        </p:nvSpPr>
        <p:spPr>
          <a:xfrm>
            <a:off x="7113857" y="3819424"/>
            <a:ext cx="1468695" cy="682431"/>
          </a:xfrm>
          <a:prstGeom prst="rect">
            <a:avLst/>
          </a:prstGeom>
          <a:noFill/>
        </p:spPr>
        <p:txBody>
          <a:bodyPr wrap="square">
            <a:spAutoFit/>
          </a:bodyPr>
          <a:lstStyle/>
          <a:p>
            <a:pPr algn="ctr">
              <a:lnSpc>
                <a:spcPct val="150000"/>
              </a:lnSpc>
            </a:pPr>
            <a:r>
              <a:rPr lang="zh-CN" altLang="en-US" sz="1350" b="1" dirty="0">
                <a:latin typeface="Microsoft YaHei" panose="020B0503020204020204" pitchFamily="34" charset="-122"/>
                <a:ea typeface="Microsoft YaHei" panose="020B0503020204020204" pitchFamily="34" charset="-122"/>
              </a:rPr>
              <a:t>编辑器</a:t>
            </a:r>
            <a:endParaRPr lang="en-US" altLang="zh-CN" sz="1350" b="1" dirty="0">
              <a:latin typeface="Microsoft YaHei" panose="020B0503020204020204" pitchFamily="34" charset="-122"/>
              <a:ea typeface="Microsoft YaHei" panose="020B0503020204020204" pitchFamily="34" charset="-122"/>
            </a:endParaRPr>
          </a:p>
          <a:p>
            <a:pPr algn="ctr">
              <a:lnSpc>
                <a:spcPct val="150000"/>
              </a:lnSpc>
            </a:pPr>
            <a:r>
              <a:rPr lang="zh-CN" altLang="en-US" sz="1350" dirty="0">
                <a:latin typeface="Microsoft YaHei" panose="020B0503020204020204" pitchFamily="34" charset="-122"/>
                <a:ea typeface="Microsoft YaHei" panose="020B0503020204020204" pitchFamily="34" charset="-122"/>
              </a:rPr>
              <a:t>写代码</a:t>
            </a:r>
            <a:endParaRPr lang="zh-CN" altLang="en-US" sz="1350" dirty="0"/>
          </a:p>
        </p:txBody>
      </p:sp>
      <p:grpSp>
        <p:nvGrpSpPr>
          <p:cNvPr id="29" name="组合 28"/>
          <p:cNvGrpSpPr/>
          <p:nvPr/>
        </p:nvGrpSpPr>
        <p:grpSpPr>
          <a:xfrm>
            <a:off x="499221" y="2602279"/>
            <a:ext cx="2230096" cy="1102097"/>
            <a:chOff x="389251" y="1991426"/>
            <a:chExt cx="2973461" cy="1469462"/>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51" y="2544529"/>
              <a:ext cx="608282" cy="7254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ang - 维基百科，自由的百科全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011" y="1991426"/>
              <a:ext cx="890340" cy="890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Visual Studio | Logopedia | Fand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7086" y="2852606"/>
              <a:ext cx="608282" cy="6082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andling OpenCL with CMake 3.1 and higher - StreamHP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61200" y="2515923"/>
              <a:ext cx="1501512" cy="4940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5423710" y="2544735"/>
            <a:ext cx="1234070" cy="412960"/>
            <a:chOff x="6423600" y="1795287"/>
            <a:chExt cx="1645426" cy="550613"/>
          </a:xfrm>
        </p:grpSpPr>
        <p:sp>
          <p:nvSpPr>
            <p:cNvPr id="32" name="文本框 31"/>
            <p:cNvSpPr txBox="1"/>
            <p:nvPr/>
          </p:nvSpPr>
          <p:spPr>
            <a:xfrm>
              <a:off x="6653051" y="1795287"/>
              <a:ext cx="1415975" cy="535617"/>
            </a:xfrm>
            <a:prstGeom prst="rect">
              <a:avLst/>
            </a:prstGeom>
            <a:noFill/>
          </p:spPr>
          <p:txBody>
            <a:bodyPr wrap="square">
              <a:spAutoFit/>
            </a:bodyPr>
            <a:lstStyle/>
            <a:p>
              <a:pPr algn="ctr">
                <a:lnSpc>
                  <a:spcPct val="150000"/>
                </a:lnSpc>
              </a:pPr>
              <a:r>
                <a:rPr lang="en-US" altLang="zh-CN" sz="1500" dirty="0" err="1">
                  <a:latin typeface="Microsoft YaHei" panose="020B0503020204020204" pitchFamily="34" charset="-122"/>
                  <a:ea typeface="Microsoft YaHei" panose="020B0503020204020204" pitchFamily="34" charset="-122"/>
                </a:rPr>
                <a:t>vcpkg</a:t>
              </a:r>
              <a:endParaRPr lang="zh-CN" altLang="en-US" sz="1500" dirty="0"/>
            </a:p>
          </p:txBody>
        </p:sp>
        <p:pic>
          <p:nvPicPr>
            <p:cNvPr id="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3600" y="1886999"/>
              <a:ext cx="458901" cy="45890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The Missing Package Manager for macOS (or Linux) — Homebre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3570" y="3109131"/>
            <a:ext cx="1332487" cy="62182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组合 27"/>
          <p:cNvGrpSpPr/>
          <p:nvPr/>
        </p:nvGrpSpPr>
        <p:grpSpPr>
          <a:xfrm>
            <a:off x="7182996" y="2627515"/>
            <a:ext cx="1330416" cy="1201004"/>
            <a:chOff x="9229012" y="2025074"/>
            <a:chExt cx="1773888" cy="1601338"/>
          </a:xfrm>
        </p:grpSpPr>
        <p:pic>
          <p:nvPicPr>
            <p:cNvPr id="36" name="Picture 6" descr="Microsoft Visual Studio | Logopedia | Fand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88589" y="2965862"/>
              <a:ext cx="608282" cy="60828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60550" y="2952898"/>
              <a:ext cx="673514" cy="6735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Xcode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29012" y="2025074"/>
              <a:ext cx="829946" cy="8299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Lion: A Cross-Platform IDE for C and C++ by JetBrai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91714" y="2037383"/>
              <a:ext cx="811186" cy="81118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矩形: 圆角 26"/>
          <p:cNvSpPr/>
          <p:nvPr/>
        </p:nvSpPr>
        <p:spPr>
          <a:xfrm>
            <a:off x="386682" y="2474911"/>
            <a:ext cx="2455175" cy="2199959"/>
          </a:xfrm>
          <a:prstGeom prst="roundRect">
            <a:avLst>
              <a:gd name="adj" fmla="val 877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矩形: 圆角 41"/>
          <p:cNvSpPr/>
          <p:nvPr/>
        </p:nvSpPr>
        <p:spPr>
          <a:xfrm>
            <a:off x="3140642" y="2474911"/>
            <a:ext cx="1717999" cy="2199959"/>
          </a:xfrm>
          <a:prstGeom prst="roundRect">
            <a:avLst>
              <a:gd name="adj" fmla="val 877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圆角 42"/>
          <p:cNvSpPr/>
          <p:nvPr/>
        </p:nvSpPr>
        <p:spPr>
          <a:xfrm>
            <a:off x="5147969" y="2474911"/>
            <a:ext cx="1563689" cy="2199959"/>
          </a:xfrm>
          <a:prstGeom prst="roundRect">
            <a:avLst>
              <a:gd name="adj" fmla="val 877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圆角 43"/>
          <p:cNvSpPr/>
          <p:nvPr/>
        </p:nvSpPr>
        <p:spPr>
          <a:xfrm>
            <a:off x="7008956" y="2474911"/>
            <a:ext cx="1678496" cy="2199960"/>
          </a:xfrm>
          <a:prstGeom prst="roundRect">
            <a:avLst>
              <a:gd name="adj" fmla="val 8779"/>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3" name="图片 32"/>
          <p:cNvPicPr>
            <a:picLocks noChangeAspect="1"/>
          </p:cNvPicPr>
          <p:nvPr/>
        </p:nvPicPr>
        <p:blipFill>
          <a:blip r:embed="rId11"/>
          <a:stretch>
            <a:fillRect/>
          </a:stretch>
        </p:blipFill>
        <p:spPr>
          <a:xfrm>
            <a:off x="3161577" y="2622772"/>
            <a:ext cx="808262" cy="605351"/>
          </a:xfrm>
          <a:prstGeom prst="rect">
            <a:avLst/>
          </a:prstGeom>
        </p:spPr>
      </p:pic>
      <p:pic>
        <p:nvPicPr>
          <p:cNvPr id="34" name="图片 33"/>
          <p:cNvPicPr>
            <a:picLocks noChangeAspect="1"/>
          </p:cNvPicPr>
          <p:nvPr/>
        </p:nvPicPr>
        <p:blipFill>
          <a:blip r:embed="rId12"/>
          <a:stretch>
            <a:fillRect/>
          </a:stretch>
        </p:blipFill>
        <p:spPr>
          <a:xfrm>
            <a:off x="3429938" y="3366187"/>
            <a:ext cx="1111065" cy="431354"/>
          </a:xfrm>
          <a:prstGeom prst="rect">
            <a:avLst/>
          </a:prstGeom>
        </p:spPr>
      </p:pic>
      <p:pic>
        <p:nvPicPr>
          <p:cNvPr id="8" name="图片 7"/>
          <p:cNvPicPr>
            <a:picLocks noChangeAspect="1"/>
          </p:cNvPicPr>
          <p:nvPr/>
        </p:nvPicPr>
        <p:blipFill>
          <a:blip r:embed="rId13"/>
          <a:stretch>
            <a:fillRect/>
          </a:stretch>
        </p:blipFill>
        <p:spPr>
          <a:xfrm>
            <a:off x="4004689" y="2719927"/>
            <a:ext cx="841103" cy="475535"/>
          </a:xfrm>
          <a:prstGeom prst="rect">
            <a:avLst/>
          </a:prstGeom>
        </p:spPr>
      </p:pic>
      <p:sp>
        <p:nvSpPr>
          <p:cNvPr id="30" name="内容占位符 2"/>
          <p:cNvSpPr>
            <a:spLocks noGrp="1"/>
          </p:cNvSpPr>
          <p:nvPr>
            <p:ph idx="1"/>
          </p:nvPr>
        </p:nvSpPr>
        <p:spPr>
          <a:xfrm>
            <a:off x="628650" y="1316831"/>
            <a:ext cx="7886700" cy="4351338"/>
          </a:xfrm>
        </p:spPr>
        <p:txBody>
          <a:bodyPr>
            <a:normAutofit/>
          </a:bodyPr>
          <a:lstStyle/>
          <a:p>
            <a:r>
              <a:rPr lang="zh-CN" altLang="x-none" dirty="0">
                <a:latin typeface="Microsoft YaHei" panose="020B0503020204020204" pitchFamily="34" charset="-122"/>
                <a:ea typeface="Microsoft YaHei" panose="020B0503020204020204" pitchFamily="34" charset="-122"/>
                <a:cs typeface="Microsoft YaHei" panose="020B0503020204020204" pitchFamily="34" charset="-122"/>
              </a:rPr>
              <a:t>实验</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1.1</a:t>
            </a:r>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 </a:t>
            </a:r>
            <a:r>
              <a:rPr lang="en-US" altLang="zh-CN" dirty="0"/>
              <a:t>API</a:t>
            </a:r>
            <a:r>
              <a:rPr lang="zh-CN" altLang="en-US" dirty="0"/>
              <a:t>的使用</a:t>
            </a:r>
          </a:p>
        </p:txBody>
      </p:sp>
      <p:sp>
        <p:nvSpPr>
          <p:cNvPr id="3" name="内容占位符 2"/>
          <p:cNvSpPr>
            <a:spLocks noGrp="1"/>
          </p:cNvSpPr>
          <p:nvPr>
            <p:ph idx="1"/>
          </p:nvPr>
        </p:nvSpPr>
        <p:spPr>
          <a:xfrm>
            <a:off x="628650" y="1316831"/>
            <a:ext cx="7886700" cy="5291787"/>
          </a:xfrm>
        </p:spPr>
        <p:txBody>
          <a:bodyPr>
            <a:normAutofit/>
          </a:bodyPr>
          <a:lstStyle/>
          <a:p>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创建</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a:t>
            </a:r>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工程项目</a:t>
            </a: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编写</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main.cpp</a:t>
            </a:r>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核心代码文件</a:t>
            </a:r>
          </a:p>
          <a:p>
            <a:pPr lvl="1"/>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初始化</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a:t>
            </a:r>
          </a:p>
          <a:p>
            <a:pPr lvl="1"/>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使用</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OpenGL</a:t>
            </a:r>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进行渲染</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生成二维图形上的点</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0"/>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0"/>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编写顶点与片元着色器</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顶点着色器</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vshader.glsl</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zh-CN" dirty="0">
                <a:latin typeface="Microsoft YaHei" panose="020B0503020204020204" pitchFamily="34" charset="-122"/>
                <a:ea typeface="Microsoft YaHei" panose="020B0503020204020204" pitchFamily="34" charset="-122"/>
                <a:cs typeface="Microsoft YaHei" panose="020B0503020204020204" pitchFamily="34" charset="-122"/>
              </a:rPr>
              <a:t>片元着色器</a:t>
            </a:r>
            <a:r>
              <a:rPr lang="en-US" altLang="zh-CN" dirty="0" err="1">
                <a:latin typeface="Microsoft YaHei" panose="020B0503020204020204" pitchFamily="34" charset="-122"/>
                <a:ea typeface="Microsoft YaHei" panose="020B0503020204020204" pitchFamily="34" charset="-122"/>
                <a:cs typeface="Microsoft YaHei" panose="020B0503020204020204" pitchFamily="34" charset="-122"/>
              </a:rPr>
              <a:t>fshader.glsl</a:t>
            </a:r>
            <a:endParaRPr lang="zh-CN"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dirty="0"/>
          </a:p>
        </p:txBody>
      </p:sp>
      <p:pic>
        <p:nvPicPr>
          <p:cNvPr id="5"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5555156" y="1821599"/>
            <a:ext cx="3309305" cy="34407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实验课地点更新</a:t>
            </a:r>
          </a:p>
        </p:txBody>
      </p:sp>
      <p:sp>
        <p:nvSpPr>
          <p:cNvPr id="4" name="文本框 3">
            <a:extLst>
              <a:ext uri="{FF2B5EF4-FFF2-40B4-BE49-F238E27FC236}">
                <a16:creationId xmlns:a16="http://schemas.microsoft.com/office/drawing/2014/main" id="{D706D813-B9F3-8DEE-8AE7-F6DBE919BA9D}"/>
              </a:ext>
            </a:extLst>
          </p:cNvPr>
          <p:cNvSpPr txBox="1"/>
          <p:nvPr/>
        </p:nvSpPr>
        <p:spPr>
          <a:xfrm>
            <a:off x="2533089" y="3044279"/>
            <a:ext cx="4622426" cy="769441"/>
          </a:xfrm>
          <a:prstGeom prst="rect">
            <a:avLst/>
          </a:prstGeom>
          <a:noFill/>
        </p:spPr>
        <p:txBody>
          <a:bodyPr wrap="square">
            <a:spAutoFit/>
          </a:bodyPr>
          <a:lstStyle/>
          <a:p>
            <a:pPr lvl="1"/>
            <a:r>
              <a:rPr lang="zh-CN" altLang="en-US" sz="4400" b="1" dirty="0"/>
              <a:t>计软大楼</a:t>
            </a:r>
            <a:r>
              <a:rPr lang="en-US" altLang="zh-CN" sz="4400" b="1" dirty="0"/>
              <a:t>328</a:t>
            </a:r>
          </a:p>
        </p:txBody>
      </p:sp>
    </p:spTree>
    <p:extLst>
      <p:ext uri="{BB962C8B-B14F-4D97-AF65-F5344CB8AC3E}">
        <p14:creationId xmlns:p14="http://schemas.microsoft.com/office/powerpoint/2010/main" val="2238973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3" name="图片 2"/>
          <p:cNvPicPr>
            <a:picLocks noChangeAspect="1"/>
          </p:cNvPicPr>
          <p:nvPr/>
        </p:nvPicPr>
        <p:blipFill>
          <a:blip r:embed="rId3"/>
          <a:stretch>
            <a:fillRect/>
          </a:stretch>
        </p:blipFill>
        <p:spPr>
          <a:xfrm>
            <a:off x="4572000" y="1195463"/>
            <a:ext cx="4261402" cy="4692246"/>
          </a:xfrm>
          <a:prstGeom prst="rect">
            <a:avLst/>
          </a:prstGeom>
        </p:spPr>
      </p:pic>
      <p:sp>
        <p:nvSpPr>
          <p:cNvPr id="8" name="矩形 7"/>
          <p:cNvSpPr/>
          <p:nvPr/>
        </p:nvSpPr>
        <p:spPr>
          <a:xfrm>
            <a:off x="432797" y="1195463"/>
            <a:ext cx="3922384" cy="5355312"/>
          </a:xfrm>
          <a:prstGeom prst="rect">
            <a:avLst/>
          </a:prstGeom>
          <a:solidFill>
            <a:srgbClr val="BDD7EE">
              <a:alpha val="52941"/>
            </a:srgbClr>
          </a:solidFill>
        </p:spPr>
        <p:txBody>
          <a:bodyPr wrap="square">
            <a:spAutoFit/>
          </a:bodyPr>
          <a:lstStyle/>
          <a:p>
            <a:r>
              <a:rPr lang="en-US" altLang="zh-CN" dirty="0">
                <a:latin typeface="ZztexMono-Regular"/>
              </a:rPr>
              <a:t>#</a:t>
            </a:r>
            <a:r>
              <a:rPr lang="en-US" altLang="zh-CN" dirty="0">
                <a:solidFill>
                  <a:srgbClr val="464DD9"/>
                </a:solidFill>
                <a:latin typeface="ZztexMono-Regular"/>
              </a:rPr>
              <a:t>include</a:t>
            </a:r>
            <a:r>
              <a:rPr lang="en-US" altLang="zh-CN" dirty="0">
                <a:latin typeface="ZztexMono-Regular"/>
              </a:rPr>
              <a:t> &lt;GL/</a:t>
            </a:r>
            <a:r>
              <a:rPr lang="en-US" altLang="zh-CN" dirty="0" err="1">
                <a:latin typeface="ZztexMono-Regular"/>
              </a:rPr>
              <a:t>glut.h</a:t>
            </a:r>
            <a:r>
              <a:rPr lang="en-US" altLang="zh-CN" dirty="0">
                <a:latin typeface="ZztexMono-Regular"/>
              </a:rPr>
              <a:t>&gt;</a:t>
            </a:r>
          </a:p>
          <a:p>
            <a:r>
              <a:rPr lang="en-US" altLang="zh-CN" dirty="0">
                <a:solidFill>
                  <a:srgbClr val="464DD9"/>
                </a:solidFill>
                <a:latin typeface="ZztexMono-Regular"/>
              </a:rPr>
              <a:t>void</a:t>
            </a:r>
            <a:r>
              <a:rPr lang="en-US" altLang="zh-CN" dirty="0">
                <a:latin typeface="ZztexMono-Regular"/>
              </a:rPr>
              <a:t> </a:t>
            </a:r>
            <a:r>
              <a:rPr lang="en-US" altLang="zh-CN" dirty="0" err="1">
                <a:latin typeface="ZztexMono-Regular"/>
              </a:rPr>
              <a:t>mydisplay</a:t>
            </a:r>
            <a:r>
              <a:rPr lang="en-US" altLang="zh-CN" dirty="0">
                <a:latin typeface="ZztexMono-Regular"/>
              </a:rPr>
              <a:t>()</a:t>
            </a:r>
          </a:p>
          <a:p>
            <a:r>
              <a:rPr lang="en-US" altLang="zh-CN" dirty="0">
                <a:latin typeface="ZztexMono-Regular"/>
              </a:rPr>
              <a:t>{</a:t>
            </a:r>
          </a:p>
          <a:p>
            <a:pPr lvl="1"/>
            <a:r>
              <a:rPr lang="en-US" altLang="zh-CN" dirty="0" err="1">
                <a:latin typeface="ZztexMono-Regular"/>
              </a:rPr>
              <a:t>glClear</a:t>
            </a:r>
            <a:r>
              <a:rPr lang="en-US" altLang="zh-CN" dirty="0">
                <a:latin typeface="ZztexMono-Regular"/>
              </a:rPr>
              <a:t>(GL_COLOR_BUFFER_BIT);</a:t>
            </a:r>
          </a:p>
          <a:p>
            <a:pPr lvl="1"/>
            <a:r>
              <a:rPr lang="en-US" altLang="zh-CN" b="1" dirty="0" err="1">
                <a:solidFill>
                  <a:srgbClr val="7030A0"/>
                </a:solidFill>
                <a:latin typeface="ZztexMono-Regular"/>
              </a:rPr>
              <a:t>glBegin</a:t>
            </a:r>
            <a:r>
              <a:rPr lang="en-US" altLang="zh-CN" b="1" dirty="0">
                <a:solidFill>
                  <a:srgbClr val="7030A0"/>
                </a:solidFill>
                <a:latin typeface="ZztexMono-Regular"/>
              </a:rPr>
              <a:t>(GL_POLYGON);</a:t>
            </a:r>
          </a:p>
          <a:p>
            <a:pPr lvl="1"/>
            <a:r>
              <a:rPr lang="en-US" altLang="zh-CN" dirty="0">
                <a:latin typeface="ZztexMono-Regular"/>
              </a:rPr>
              <a:t> glVertex2d(-0.5, -0.5);</a:t>
            </a:r>
          </a:p>
          <a:p>
            <a:pPr lvl="1"/>
            <a:r>
              <a:rPr lang="en-US" altLang="zh-CN" dirty="0">
                <a:latin typeface="ZztexMono-Regular"/>
              </a:rPr>
              <a:t> glVertex2d(-0.5, 0.5);</a:t>
            </a:r>
          </a:p>
          <a:p>
            <a:pPr lvl="1"/>
            <a:r>
              <a:rPr lang="en-US" altLang="zh-CN" dirty="0">
                <a:latin typeface="ZztexMono-Regular"/>
              </a:rPr>
              <a:t> glVertex2d(0.5, 0.5);</a:t>
            </a:r>
          </a:p>
          <a:p>
            <a:pPr lvl="1"/>
            <a:r>
              <a:rPr lang="en-US" altLang="zh-CN" dirty="0">
                <a:latin typeface="ZztexMono-Regular"/>
              </a:rPr>
              <a:t> glVertex2d(0.5, -0.5);</a:t>
            </a:r>
          </a:p>
          <a:p>
            <a:pPr lvl="1"/>
            <a:r>
              <a:rPr lang="en-US" altLang="zh-CN" b="1" dirty="0" err="1">
                <a:solidFill>
                  <a:srgbClr val="7030A0"/>
                </a:solidFill>
                <a:latin typeface="ZztexMono-Regular"/>
              </a:rPr>
              <a:t>glEnd</a:t>
            </a:r>
            <a:r>
              <a:rPr lang="en-US" altLang="zh-CN" b="1" dirty="0">
                <a:solidFill>
                  <a:srgbClr val="7030A0"/>
                </a:solidFill>
                <a:latin typeface="ZztexMono-Regular"/>
              </a:rPr>
              <a:t>();</a:t>
            </a:r>
          </a:p>
          <a:p>
            <a:pPr lvl="1"/>
            <a:r>
              <a:rPr lang="en-US" altLang="zh-CN" dirty="0" err="1">
                <a:latin typeface="ZztexMono-Regular"/>
              </a:rPr>
              <a:t>glFlush</a:t>
            </a:r>
            <a:r>
              <a:rPr lang="en-US" altLang="zh-CN" dirty="0">
                <a:latin typeface="ZztexMono-Regular"/>
              </a:rPr>
              <a:t>();</a:t>
            </a:r>
          </a:p>
          <a:p>
            <a:r>
              <a:rPr lang="en-US" altLang="zh-CN" dirty="0">
                <a:latin typeface="ZztexMono-Regular"/>
              </a:rPr>
              <a:t>}</a:t>
            </a:r>
          </a:p>
          <a:p>
            <a:r>
              <a:rPr lang="en-US" altLang="zh-CN" dirty="0" err="1">
                <a:solidFill>
                  <a:srgbClr val="464DD9"/>
                </a:solidFill>
                <a:latin typeface="ZztexMono-Regular"/>
              </a:rPr>
              <a:t>int</a:t>
            </a:r>
            <a:r>
              <a:rPr lang="en-US" altLang="zh-CN" dirty="0">
                <a:latin typeface="ZztexMono-Regular"/>
              </a:rPr>
              <a:t> main(</a:t>
            </a:r>
            <a:r>
              <a:rPr lang="en-US" altLang="zh-CN" dirty="0" err="1">
                <a:solidFill>
                  <a:srgbClr val="464DD9"/>
                </a:solidFill>
                <a:latin typeface="ZztexMono-Regular"/>
              </a:rPr>
              <a:t>int</a:t>
            </a:r>
            <a:r>
              <a:rPr lang="en-US" altLang="zh-CN" dirty="0">
                <a:latin typeface="ZztexMono-Regular"/>
              </a:rPr>
              <a:t> </a:t>
            </a:r>
            <a:r>
              <a:rPr lang="en-US" altLang="zh-CN" dirty="0" err="1">
                <a:latin typeface="ZztexMono-Regular"/>
              </a:rPr>
              <a:t>argc</a:t>
            </a:r>
            <a:r>
              <a:rPr lang="en-US" altLang="zh-CN" dirty="0">
                <a:latin typeface="ZztexMono-Regular"/>
              </a:rPr>
              <a:t>, </a:t>
            </a:r>
            <a:r>
              <a:rPr lang="en-US" altLang="zh-CN" dirty="0">
                <a:solidFill>
                  <a:srgbClr val="464DD9"/>
                </a:solidFill>
                <a:latin typeface="ZztexMono-Regular"/>
              </a:rPr>
              <a:t>char</a:t>
            </a:r>
            <a:r>
              <a:rPr lang="en-US" altLang="zh-CN" dirty="0">
                <a:latin typeface="ZztexMono-Regular"/>
              </a:rPr>
              <a:t>* </a:t>
            </a:r>
            <a:r>
              <a:rPr lang="en-US" altLang="zh-CN" dirty="0" err="1">
                <a:latin typeface="ZztexMono-Regular"/>
              </a:rPr>
              <a:t>argv</a:t>
            </a:r>
            <a:r>
              <a:rPr lang="en-US" altLang="zh-CN" dirty="0">
                <a:latin typeface="ZztexMono-Regular"/>
              </a:rPr>
              <a:t>[])</a:t>
            </a:r>
          </a:p>
          <a:p>
            <a:r>
              <a:rPr lang="en-US" altLang="zh-CN" dirty="0">
                <a:latin typeface="ZztexMono-Regular"/>
              </a:rPr>
              <a:t> {</a:t>
            </a:r>
          </a:p>
          <a:p>
            <a:pPr lvl="1"/>
            <a:r>
              <a:rPr lang="en-US" altLang="zh-CN" dirty="0" err="1">
                <a:latin typeface="ZztexMono-Regular"/>
              </a:rPr>
              <a:t>glutInit</a:t>
            </a:r>
            <a:r>
              <a:rPr lang="en-US" altLang="zh-CN" dirty="0">
                <a:latin typeface="ZztexMono-Regular"/>
              </a:rPr>
              <a:t>(&amp;</a:t>
            </a:r>
            <a:r>
              <a:rPr lang="en-US" altLang="zh-CN" dirty="0" err="1">
                <a:latin typeface="ZztexMono-Regular"/>
              </a:rPr>
              <a:t>argc</a:t>
            </a:r>
            <a:r>
              <a:rPr lang="en-US" altLang="zh-CN" dirty="0">
                <a:latin typeface="ZztexMono-Regular"/>
              </a:rPr>
              <a:t>, </a:t>
            </a:r>
            <a:r>
              <a:rPr lang="en-US" altLang="zh-CN" dirty="0" err="1">
                <a:latin typeface="ZztexMono-Regular"/>
              </a:rPr>
              <a:t>argv</a:t>
            </a:r>
            <a:r>
              <a:rPr lang="en-US" altLang="zh-CN" dirty="0">
                <a:latin typeface="ZztexMono-Regular"/>
              </a:rPr>
              <a:t>);</a:t>
            </a:r>
          </a:p>
          <a:p>
            <a:pPr lvl="1"/>
            <a:r>
              <a:rPr lang="en-US" altLang="zh-CN" dirty="0" err="1">
                <a:latin typeface="ZztexMono-Regular"/>
              </a:rPr>
              <a:t>glutCreateWindow</a:t>
            </a:r>
            <a:r>
              <a:rPr lang="en-US" altLang="zh-CN" dirty="0">
                <a:latin typeface="ZztexMono-Regular"/>
              </a:rPr>
              <a:t>("</a:t>
            </a:r>
            <a:r>
              <a:rPr lang="zh-CN" altLang="en-US" dirty="0">
                <a:latin typeface="ZztexMono-Regular"/>
              </a:rPr>
              <a:t>简单示例</a:t>
            </a:r>
            <a:r>
              <a:rPr lang="en-US" altLang="zh-CN" dirty="0">
                <a:latin typeface="ZztexMono-Regular"/>
              </a:rPr>
              <a:t>");</a:t>
            </a:r>
          </a:p>
          <a:p>
            <a:pPr lvl="1"/>
            <a:r>
              <a:rPr lang="en-US" altLang="zh-CN" dirty="0" err="1">
                <a:latin typeface="ZztexMono-Regular"/>
              </a:rPr>
              <a:t>glutDisplayFunc</a:t>
            </a:r>
            <a:r>
              <a:rPr lang="en-US" altLang="zh-CN" dirty="0">
                <a:latin typeface="ZztexMono-Regular"/>
              </a:rPr>
              <a:t>(</a:t>
            </a:r>
            <a:r>
              <a:rPr lang="en-US" altLang="zh-CN" dirty="0" err="1">
                <a:latin typeface="ZztexMono-Regular"/>
              </a:rPr>
              <a:t>mydisplay</a:t>
            </a:r>
            <a:r>
              <a:rPr lang="en-US" altLang="zh-CN" dirty="0">
                <a:latin typeface="ZztexMono-Regular"/>
              </a:rPr>
              <a:t>);</a:t>
            </a:r>
          </a:p>
          <a:p>
            <a:pPr lvl="1"/>
            <a:r>
              <a:rPr lang="en-US" altLang="zh-CN" dirty="0" err="1">
                <a:latin typeface="ZztexMono-Regular"/>
              </a:rPr>
              <a:t>glutMainLoop</a:t>
            </a:r>
            <a:r>
              <a:rPr lang="en-US" altLang="zh-CN" dirty="0">
                <a:latin typeface="ZztexMono-Regular"/>
              </a:rPr>
              <a:t>();</a:t>
            </a:r>
          </a:p>
          <a:p>
            <a:r>
              <a:rPr lang="en-US" altLang="zh-CN" dirty="0">
                <a:latin typeface="ZztexMono-Regular"/>
              </a:rPr>
              <a:t>}</a:t>
            </a:r>
            <a:endParaRPr lang="zh-CN" altLang="en-US" dirty="0"/>
          </a:p>
        </p:txBody>
      </p:sp>
      <p:sp>
        <p:nvSpPr>
          <p:cNvPr id="9" name="TextBox 8"/>
          <p:cNvSpPr txBox="1"/>
          <p:nvPr/>
        </p:nvSpPr>
        <p:spPr>
          <a:xfrm>
            <a:off x="5647946" y="6075534"/>
            <a:ext cx="2206053" cy="369332"/>
          </a:xfrm>
          <a:prstGeom prst="rect">
            <a:avLst/>
          </a:prstGeom>
          <a:noFill/>
        </p:spPr>
        <p:txBody>
          <a:bodyPr wrap="none" rtlCol="0">
            <a:spAutoFit/>
          </a:bodyPr>
          <a:lstStyle/>
          <a:p>
            <a:r>
              <a:rPr lang="zh-CN" altLang="en-US" dirty="0"/>
              <a:t>旧版本：</a:t>
            </a:r>
            <a:r>
              <a:rPr lang="en-US" altLang="zh-CN" dirty="0"/>
              <a:t>OpenGL</a:t>
            </a:r>
            <a:r>
              <a:rPr lang="zh-CN" altLang="en-US" dirty="0"/>
              <a:t> </a:t>
            </a:r>
            <a:r>
              <a:rPr lang="en-US" altLang="zh-CN" dirty="0"/>
              <a:t>2.0</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5" name="TextBox 4"/>
          <p:cNvSpPr txBox="1"/>
          <p:nvPr/>
        </p:nvSpPr>
        <p:spPr>
          <a:xfrm>
            <a:off x="5415862" y="5801214"/>
            <a:ext cx="2207656" cy="646331"/>
          </a:xfrm>
          <a:prstGeom prst="rect">
            <a:avLst/>
          </a:prstGeom>
          <a:noFill/>
        </p:spPr>
        <p:txBody>
          <a:bodyPr wrap="none" rtlCol="0">
            <a:spAutoFit/>
          </a:bodyPr>
          <a:lstStyle/>
          <a:p>
            <a:pPr algn="ctr"/>
            <a:r>
              <a:rPr lang="zh-CN" altLang="en-US" dirty="0"/>
              <a:t>实验 </a:t>
            </a:r>
            <a:r>
              <a:rPr lang="en-US" altLang="zh-CN" dirty="0"/>
              <a:t>1.1</a:t>
            </a:r>
          </a:p>
          <a:p>
            <a:r>
              <a:rPr lang="zh-CN" altLang="en-US" dirty="0"/>
              <a:t>新版本：</a:t>
            </a:r>
            <a:r>
              <a:rPr lang="en-US" altLang="zh-CN" dirty="0"/>
              <a:t>OpenGL</a:t>
            </a:r>
            <a:r>
              <a:rPr lang="zh-CN" altLang="en-US" dirty="0"/>
              <a:t> </a:t>
            </a:r>
            <a:r>
              <a:rPr lang="en-US" altLang="zh-CN" dirty="0"/>
              <a:t>3.3</a:t>
            </a:r>
            <a:endParaRPr lang="en-US" dirty="0"/>
          </a:p>
        </p:txBody>
      </p:sp>
      <p:pic>
        <p:nvPicPr>
          <p:cNvPr id="9" name="图片 11" descr="QQ截图20160819015834"/>
          <p:cNvPicPr/>
          <p:nvPr/>
        </p:nvPicPr>
        <p:blipFill>
          <a:blip r:embed="rId2">
            <a:extLst>
              <a:ext uri="{28A0092B-C50C-407E-A947-70E740481C1C}">
                <a14:useLocalDpi xmlns:a14="http://schemas.microsoft.com/office/drawing/2010/main" val="0"/>
              </a:ext>
            </a:extLst>
          </a:blip>
          <a:srcRect/>
          <a:stretch>
            <a:fillRect/>
          </a:stretch>
        </p:blipFill>
        <p:spPr bwMode="auto">
          <a:xfrm>
            <a:off x="4491149" y="1327774"/>
            <a:ext cx="4057081" cy="4218201"/>
          </a:xfrm>
          <a:prstGeom prst="rect">
            <a:avLst/>
          </a:prstGeom>
          <a:noFill/>
          <a:ln>
            <a:noFill/>
          </a:ln>
        </p:spPr>
      </p:pic>
      <p:pic>
        <p:nvPicPr>
          <p:cNvPr id="11" name="Picture 10"/>
          <p:cNvPicPr>
            <a:picLocks noChangeAspect="1"/>
          </p:cNvPicPr>
          <p:nvPr/>
        </p:nvPicPr>
        <p:blipFill>
          <a:blip r:embed="rId3"/>
          <a:stretch>
            <a:fillRect/>
          </a:stretch>
        </p:blipFill>
        <p:spPr>
          <a:xfrm>
            <a:off x="713026" y="1434454"/>
            <a:ext cx="2852045" cy="4953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11" name="Picture 10"/>
          <p:cNvPicPr>
            <a:picLocks noChangeAspect="1"/>
          </p:cNvPicPr>
          <p:nvPr/>
        </p:nvPicPr>
        <p:blipFill rotWithShape="1">
          <a:blip r:embed="rId3"/>
          <a:srcRect b="46121"/>
          <a:stretch>
            <a:fillRect/>
          </a:stretch>
        </p:blipFill>
        <p:spPr>
          <a:xfrm>
            <a:off x="314147" y="1350523"/>
            <a:ext cx="4789277" cy="4481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9" b="127"/>
          <a:stretch>
            <a:fillRect/>
          </a:stretch>
        </p:blipFill>
        <p:spPr>
          <a:xfrm>
            <a:off x="5185509" y="1533832"/>
            <a:ext cx="3552478" cy="4109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2386117" y="2965837"/>
            <a:ext cx="1870705"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a:t>VAO </a:t>
            </a:r>
            <a:r>
              <a:rPr lang="en-US" altLang="zh-CN" sz="1200"/>
              <a:t>(</a:t>
            </a:r>
            <a:r>
              <a:rPr lang="en-US" sz="1200"/>
              <a:t> Vertex Array Object </a:t>
            </a:r>
            <a:r>
              <a:rPr lang="en-US" altLang="zh-CN" sz="1200"/>
              <a:t>)</a:t>
            </a:r>
            <a:endParaRPr lang="en-US" sz="1200"/>
          </a:p>
        </p:txBody>
      </p:sp>
      <p:sp>
        <p:nvSpPr>
          <p:cNvPr id="12" name="TextBox 11"/>
          <p:cNvSpPr txBox="1"/>
          <p:nvPr/>
        </p:nvSpPr>
        <p:spPr>
          <a:xfrm>
            <a:off x="2386117" y="3591181"/>
            <a:ext cx="1921808"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dirty="0"/>
              <a:t>V</a:t>
            </a:r>
            <a:r>
              <a:rPr lang="en-US" altLang="zh-CN" sz="1200" dirty="0"/>
              <a:t>B</a:t>
            </a:r>
            <a:r>
              <a:rPr lang="en-US" sz="1200" dirty="0"/>
              <a:t>O </a:t>
            </a:r>
            <a:r>
              <a:rPr lang="en-US" altLang="zh-CN" sz="1200" dirty="0"/>
              <a:t>(</a:t>
            </a:r>
            <a:r>
              <a:rPr lang="en-US" sz="1200" dirty="0"/>
              <a:t> Vertex </a:t>
            </a:r>
            <a:r>
              <a:rPr lang="en-US" altLang="zh-CN" sz="1200" dirty="0"/>
              <a:t>Buffer</a:t>
            </a:r>
            <a:r>
              <a:rPr lang="zh-CN" altLang="en-US" sz="1200" dirty="0"/>
              <a:t> </a:t>
            </a:r>
            <a:r>
              <a:rPr lang="en-US" sz="1200" dirty="0"/>
              <a:t>Object </a:t>
            </a:r>
            <a:r>
              <a:rPr lang="en-US" altLang="zh-CN" sz="1200" dirty="0"/>
              <a:t>)</a:t>
            </a:r>
            <a:endParaRPr lang="en-US" sz="1200" dirty="0"/>
          </a:p>
        </p:txBody>
      </p:sp>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sp>
        <p:nvSpPr>
          <p:cNvPr id="7" name="Rounded Rectangle 6"/>
          <p:cNvSpPr/>
          <p:nvPr/>
        </p:nvSpPr>
        <p:spPr>
          <a:xfrm>
            <a:off x="699715" y="4277802"/>
            <a:ext cx="3975652" cy="4691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VAO</a:t>
            </a:r>
            <a:r>
              <a:rPr lang="zh-CN" altLang="en-US" dirty="0"/>
              <a:t> </a:t>
            </a:r>
            <a:r>
              <a:rPr lang="en-US" altLang="zh-CN" dirty="0"/>
              <a:t>&amp;</a:t>
            </a:r>
            <a:r>
              <a:rPr lang="zh-CN" altLang="en-US" dirty="0"/>
              <a:t> </a:t>
            </a:r>
            <a:r>
              <a:rPr lang="en-US" altLang="zh-CN" dirty="0"/>
              <a:t>VBO</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23</a:t>
            </a:fld>
            <a:endParaRPr lang="zh-CN" altLang="en-US" dirty="0"/>
          </a:p>
        </p:txBody>
      </p:sp>
      <p:pic>
        <p:nvPicPr>
          <p:cNvPr id="5" name="Picture 4"/>
          <p:cNvPicPr>
            <a:picLocks noChangeAspect="1"/>
          </p:cNvPicPr>
          <p:nvPr/>
        </p:nvPicPr>
        <p:blipFill>
          <a:blip r:embed="rId2"/>
          <a:stretch>
            <a:fillRect/>
          </a:stretch>
        </p:blipFill>
        <p:spPr>
          <a:xfrm>
            <a:off x="594455" y="1305038"/>
            <a:ext cx="7994373" cy="518783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3"/>
            <a:ext cx="3908067"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in vec3 </a:t>
            </a:r>
            <a:r>
              <a:rPr lang="en-US" dirty="0" err="1">
                <a:latin typeface="ZztexMono-Regular"/>
              </a:rPr>
              <a:t>vPosition</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gl_Position</a:t>
            </a:r>
            <a:r>
              <a:rPr lang="en-US" dirty="0">
                <a:latin typeface="ZztexMono-Regular"/>
              </a:rPr>
              <a:t> = vec4(</a:t>
            </a:r>
            <a:r>
              <a:rPr lang="en-US" dirty="0" err="1">
                <a:latin typeface="ZztexMono-Regular"/>
              </a:rPr>
              <a:t>vPosition</a:t>
            </a:r>
            <a:r>
              <a:rPr lang="en-US" dirty="0">
                <a:latin typeface="ZztexMono-Regular"/>
              </a:rPr>
              <a:t>, 1.0);</a:t>
            </a:r>
          </a:p>
          <a:p>
            <a:r>
              <a:rPr lang="en-US" dirty="0">
                <a:latin typeface="ZztexMono-Regular"/>
              </a:rPr>
              <a:t>}</a:t>
            </a:r>
          </a:p>
        </p:txBody>
      </p:sp>
      <p:sp>
        <p:nvSpPr>
          <p:cNvPr id="7" name="Rectangle 6"/>
          <p:cNvSpPr/>
          <p:nvPr/>
        </p:nvSpPr>
        <p:spPr>
          <a:xfrm>
            <a:off x="5171898" y="2650763"/>
            <a:ext cx="3741515"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out vec4 </a:t>
            </a:r>
            <a:r>
              <a:rPr lang="en-US" dirty="0" err="1">
                <a:latin typeface="ZztexMono-Regular"/>
              </a:rPr>
              <a:t>fColor</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fColor</a:t>
            </a:r>
            <a:r>
              <a:rPr lang="en-US" dirty="0">
                <a:latin typeface="ZztexMono-Regular"/>
              </a:rPr>
              <a:t> = vec4(1.0, 0.0, 0.0, 1.0);</a:t>
            </a:r>
          </a:p>
          <a:p>
            <a:r>
              <a:rPr lang="en-US" dirty="0">
                <a:latin typeface="ZztexMono-Regular"/>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82362" y="1568235"/>
            <a:ext cx="1232804" cy="441698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1009908" y="2899758"/>
            <a:ext cx="1261463" cy="461665"/>
          </a:xfrm>
          <a:prstGeom prst="rect">
            <a:avLst/>
          </a:prstGeom>
          <a:noFill/>
        </p:spPr>
        <p:txBody>
          <a:bodyPr wrap="square" rtlCol="0">
            <a:spAutoFit/>
          </a:bodyPr>
          <a:lstStyle/>
          <a:p>
            <a:pPr algn="ctr"/>
            <a:r>
              <a:rPr lang="en-US" altLang="zh-CN" sz="1200" b="1" dirty="0">
                <a:latin typeface="Microsoft YaHei" panose="020B0503020204020204" pitchFamily="34" charset="-122"/>
                <a:ea typeface="Microsoft YaHei" panose="020B0503020204020204" pitchFamily="34" charset="-122"/>
              </a:rPr>
              <a:t>CPU</a:t>
            </a:r>
            <a:r>
              <a:rPr lang="zh-CN" altLang="en-US" sz="1200" b="1" dirty="0">
                <a:latin typeface="Microsoft YaHei" panose="020B0503020204020204" pitchFamily="34" charset="-122"/>
                <a:ea typeface="Microsoft YaHei" panose="020B0503020204020204" pitchFamily="34" charset="-122"/>
              </a:rPr>
              <a:t>顶点数据</a:t>
            </a: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vertices[]</a:t>
            </a:r>
          </a:p>
        </p:txBody>
      </p:sp>
      <p:sp>
        <p:nvSpPr>
          <p:cNvPr id="4" name="文本框 3"/>
          <p:cNvSpPr txBox="1"/>
          <p:nvPr/>
        </p:nvSpPr>
        <p:spPr>
          <a:xfrm>
            <a:off x="4251599" y="2827448"/>
            <a:ext cx="1682180" cy="461665"/>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图元装配</a:t>
            </a:r>
          </a:p>
          <a:p>
            <a:pPr algn="ctr"/>
            <a:r>
              <a:rPr lang="en-US" altLang="zh-CN" sz="1200" b="1" dirty="0">
                <a:latin typeface="Microsoft YaHei" panose="020B0503020204020204" pitchFamily="34" charset="-122"/>
                <a:ea typeface="Microsoft YaHei" panose="020B0503020204020204" pitchFamily="34" charset="-122"/>
              </a:rPr>
              <a:t>Primitive assembly</a:t>
            </a:r>
          </a:p>
        </p:txBody>
      </p:sp>
      <p:sp>
        <p:nvSpPr>
          <p:cNvPr id="5" name="文本框 4"/>
          <p:cNvSpPr txBox="1"/>
          <p:nvPr/>
        </p:nvSpPr>
        <p:spPr>
          <a:xfrm>
            <a:off x="4330993" y="4566059"/>
            <a:ext cx="1465595" cy="646331"/>
          </a:xfrm>
          <a:prstGeom prst="rect">
            <a:avLst/>
          </a:prstGeom>
          <a:noFill/>
        </p:spPr>
        <p:txBody>
          <a:bodyPr wrap="square" rtlCol="0">
            <a:spAutoFit/>
          </a:bodyPr>
          <a:lstStyle/>
          <a:p>
            <a:pPr algn="ctr"/>
            <a:r>
              <a:rPr lang="zh-CN" altLang="en-US" sz="1200" b="1" dirty="0">
                <a:solidFill>
                  <a:srgbClr val="C00000"/>
                </a:solidFill>
                <a:latin typeface="Microsoft YaHei" panose="020B0503020204020204" pitchFamily="34" charset="-122"/>
                <a:ea typeface="Microsoft YaHei" panose="020B0503020204020204" pitchFamily="34" charset="-122"/>
              </a:rPr>
              <a:t>片元着色器</a:t>
            </a:r>
            <a:endParaRPr lang="en-US" altLang="zh-CN" sz="1200" b="1" dirty="0">
              <a:solidFill>
                <a:srgbClr val="C00000"/>
              </a:solidFill>
              <a:latin typeface="Microsoft YaHei" panose="020B0503020204020204" pitchFamily="34" charset="-122"/>
              <a:ea typeface="Microsoft YaHei" panose="020B0503020204020204" pitchFamily="34" charset="-122"/>
            </a:endParaRPr>
          </a:p>
          <a:p>
            <a:pPr algn="ctr"/>
            <a:r>
              <a:rPr lang="en-US" altLang="zh-CN" sz="1200" b="1" dirty="0">
                <a:solidFill>
                  <a:srgbClr val="C00000"/>
                </a:solidFill>
                <a:latin typeface="Microsoft YaHei" panose="020B0503020204020204" pitchFamily="34" charset="-122"/>
                <a:ea typeface="Microsoft YaHei" panose="020B0503020204020204" pitchFamily="34" charset="-122"/>
              </a:rPr>
              <a:t>Fragment shader</a:t>
            </a:r>
          </a:p>
        </p:txBody>
      </p:sp>
      <p:sp>
        <p:nvSpPr>
          <p:cNvPr id="6" name="文本框 5"/>
          <p:cNvSpPr txBox="1"/>
          <p:nvPr/>
        </p:nvSpPr>
        <p:spPr>
          <a:xfrm>
            <a:off x="4270724" y="1954090"/>
            <a:ext cx="1641761" cy="461665"/>
          </a:xfrm>
          <a:prstGeom prst="rect">
            <a:avLst/>
          </a:prstGeom>
          <a:noFill/>
        </p:spPr>
        <p:txBody>
          <a:bodyPr wrap="square" rtlCol="0">
            <a:spAutoFit/>
          </a:bodyPr>
          <a:lstStyle/>
          <a:p>
            <a:pPr algn="ctr"/>
            <a:r>
              <a:rPr lang="zh-CN" altLang="en-US" sz="1200" b="1" dirty="0">
                <a:solidFill>
                  <a:srgbClr val="C00000"/>
                </a:solidFill>
                <a:latin typeface="Microsoft YaHei" panose="020B0503020204020204" pitchFamily="34" charset="-122"/>
                <a:ea typeface="Microsoft YaHei" panose="020B0503020204020204" pitchFamily="34" charset="-122"/>
              </a:rPr>
              <a:t>顶点着色器</a:t>
            </a:r>
            <a:endParaRPr lang="en-US" altLang="zh-CN" sz="1200" b="1" dirty="0">
              <a:solidFill>
                <a:srgbClr val="C00000"/>
              </a:solidFill>
              <a:latin typeface="Microsoft YaHei" panose="020B0503020204020204" pitchFamily="34" charset="-122"/>
              <a:ea typeface="Microsoft YaHei" panose="020B0503020204020204" pitchFamily="34" charset="-122"/>
            </a:endParaRPr>
          </a:p>
          <a:p>
            <a:pPr algn="ctr"/>
            <a:r>
              <a:rPr lang="en-US" altLang="zh-CN" sz="1200" b="1" dirty="0">
                <a:solidFill>
                  <a:srgbClr val="C00000"/>
                </a:solidFill>
                <a:latin typeface="Microsoft YaHei" panose="020B0503020204020204" pitchFamily="34" charset="-122"/>
                <a:ea typeface="Microsoft YaHei" panose="020B0503020204020204" pitchFamily="34" charset="-122"/>
              </a:rPr>
              <a:t>Vertex shader</a:t>
            </a:r>
          </a:p>
        </p:txBody>
      </p:sp>
      <p:sp>
        <p:nvSpPr>
          <p:cNvPr id="7" name="文本框 6"/>
          <p:cNvSpPr txBox="1"/>
          <p:nvPr/>
        </p:nvSpPr>
        <p:spPr>
          <a:xfrm>
            <a:off x="4251602" y="5546641"/>
            <a:ext cx="1660884" cy="461665"/>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测试与混合</a:t>
            </a: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Tests and blending</a:t>
            </a:r>
          </a:p>
        </p:txBody>
      </p:sp>
      <p:sp>
        <p:nvSpPr>
          <p:cNvPr id="8" name="文本框 7"/>
          <p:cNvSpPr txBox="1"/>
          <p:nvPr/>
        </p:nvSpPr>
        <p:spPr>
          <a:xfrm>
            <a:off x="4358807" y="3768744"/>
            <a:ext cx="1465595" cy="461665"/>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光栅化</a:t>
            </a: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Rasterization</a:t>
            </a:r>
          </a:p>
        </p:txBody>
      </p:sp>
      <p:cxnSp>
        <p:nvCxnSpPr>
          <p:cNvPr id="9" name="直接箭头连接符 8"/>
          <p:cNvCxnSpPr/>
          <p:nvPr/>
        </p:nvCxnSpPr>
        <p:spPr>
          <a:xfrm>
            <a:off x="3950025" y="2154915"/>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rot="5400000">
            <a:off x="4908400" y="2587853"/>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rot="5400000">
            <a:off x="4908400" y="3489289"/>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5400000">
            <a:off x="4908400" y="4407112"/>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5400000">
            <a:off x="4908400" y="5367161"/>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869424" y="2500819"/>
            <a:ext cx="64355" cy="6435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5634708" y="2602406"/>
            <a:ext cx="64355" cy="6435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5670625" y="2833627"/>
            <a:ext cx="64355" cy="643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6087820" y="2661712"/>
            <a:ext cx="64355" cy="6435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8" name="组合 17"/>
          <p:cNvGrpSpPr/>
          <p:nvPr/>
        </p:nvGrpSpPr>
        <p:grpSpPr>
          <a:xfrm>
            <a:off x="5638070" y="3359015"/>
            <a:ext cx="517467" cy="397163"/>
            <a:chOff x="9466466" y="2451570"/>
            <a:chExt cx="689956" cy="529551"/>
          </a:xfrm>
        </p:grpSpPr>
        <p:cxnSp>
          <p:nvCxnSpPr>
            <p:cNvPr id="19" name="直接连接符 18"/>
            <p:cNvCxnSpPr/>
            <p:nvPr/>
          </p:nvCxnSpPr>
          <p:spPr>
            <a:xfrm flipV="1">
              <a:off x="9522683" y="2496424"/>
              <a:ext cx="273931" cy="119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9842333" y="2496424"/>
              <a:ext cx="252170" cy="198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flipV="1">
              <a:off x="9506519" y="2654732"/>
              <a:ext cx="31724" cy="269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9577267" y="2727112"/>
              <a:ext cx="517236" cy="213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9570572" y="2519283"/>
              <a:ext cx="248902" cy="404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9779421" y="2451570"/>
              <a:ext cx="85807" cy="858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a:off x="9466466" y="2587019"/>
              <a:ext cx="85807" cy="8580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a:off x="9514355" y="2895314"/>
              <a:ext cx="85807" cy="858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a:off x="10070615" y="2666094"/>
              <a:ext cx="85807" cy="858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8" name="文本框 27"/>
          <p:cNvSpPr txBox="1"/>
          <p:nvPr/>
        </p:nvSpPr>
        <p:spPr>
          <a:xfrm>
            <a:off x="2882361" y="1568234"/>
            <a:ext cx="1232804" cy="276999"/>
          </a:xfrm>
          <a:prstGeom prst="rect">
            <a:avLst/>
          </a:prstGeom>
          <a:solidFill>
            <a:schemeClr val="accent6">
              <a:lumMod val="60000"/>
              <a:lumOff val="40000"/>
            </a:schemeClr>
          </a:solidFill>
        </p:spPr>
        <p:txBody>
          <a:bodyPr wrap="square" rtlCol="0">
            <a:spAutoFit/>
          </a:bodyPr>
          <a:lstStyle/>
          <a:p>
            <a:pPr algn="ctr"/>
            <a:r>
              <a:rPr lang="en-US" altLang="zh-CN" sz="1200" b="1" dirty="0">
                <a:latin typeface="Microsoft YaHei" panose="020B0503020204020204" pitchFamily="34" charset="-122"/>
                <a:ea typeface="Microsoft YaHei" panose="020B0503020204020204" pitchFamily="34" charset="-122"/>
              </a:rPr>
              <a:t>GPU</a:t>
            </a:r>
            <a:r>
              <a:rPr lang="zh-CN" altLang="en-US" sz="1200" b="1" dirty="0">
                <a:latin typeface="Microsoft YaHei" panose="020B0503020204020204" pitchFamily="34" charset="-122"/>
                <a:ea typeface="Microsoft YaHei" panose="020B0503020204020204" pitchFamily="34" charset="-122"/>
              </a:rPr>
              <a:t>显存</a:t>
            </a:r>
            <a:endParaRPr lang="en-US" altLang="zh-CN" sz="1200" b="1" dirty="0">
              <a:latin typeface="Microsoft YaHei" panose="020B0503020204020204" pitchFamily="34" charset="-122"/>
              <a:ea typeface="Microsoft YaHei" panose="020B0503020204020204" pitchFamily="34" charset="-122"/>
            </a:endParaRPr>
          </a:p>
        </p:txBody>
      </p:sp>
      <p:pic>
        <p:nvPicPr>
          <p:cNvPr id="29" name="图片 28"/>
          <p:cNvPicPr>
            <a:picLocks noChangeAspect="1"/>
          </p:cNvPicPr>
          <p:nvPr/>
        </p:nvPicPr>
        <p:blipFill>
          <a:blip r:embed="rId2"/>
          <a:stretch>
            <a:fillRect/>
          </a:stretch>
        </p:blipFill>
        <p:spPr>
          <a:xfrm>
            <a:off x="5721476" y="5201751"/>
            <a:ext cx="452667" cy="315495"/>
          </a:xfrm>
          <a:prstGeom prst="rect">
            <a:avLst/>
          </a:prstGeom>
        </p:spPr>
      </p:pic>
      <p:pic>
        <p:nvPicPr>
          <p:cNvPr id="30" name="图片 29"/>
          <p:cNvPicPr>
            <a:picLocks noChangeAspect="1"/>
          </p:cNvPicPr>
          <p:nvPr/>
        </p:nvPicPr>
        <p:blipFill>
          <a:blip r:embed="rId3"/>
          <a:stretch>
            <a:fillRect/>
          </a:stretch>
        </p:blipFill>
        <p:spPr>
          <a:xfrm>
            <a:off x="5700664" y="4280393"/>
            <a:ext cx="448095" cy="315495"/>
          </a:xfrm>
          <a:prstGeom prst="rect">
            <a:avLst/>
          </a:prstGeom>
        </p:spPr>
      </p:pic>
      <p:grpSp>
        <p:nvGrpSpPr>
          <p:cNvPr id="31" name="组合 30"/>
          <p:cNvGrpSpPr/>
          <p:nvPr/>
        </p:nvGrpSpPr>
        <p:grpSpPr>
          <a:xfrm>
            <a:off x="5656676" y="4238587"/>
            <a:ext cx="517467" cy="397163"/>
            <a:chOff x="9466466" y="2451570"/>
            <a:chExt cx="689956" cy="529551"/>
          </a:xfrm>
        </p:grpSpPr>
        <p:cxnSp>
          <p:nvCxnSpPr>
            <p:cNvPr id="32" name="直接连接符 31"/>
            <p:cNvCxnSpPr/>
            <p:nvPr/>
          </p:nvCxnSpPr>
          <p:spPr>
            <a:xfrm flipV="1">
              <a:off x="9522683" y="2496424"/>
              <a:ext cx="273931" cy="119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9842333" y="2496424"/>
              <a:ext cx="252170" cy="1983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9506519" y="2654732"/>
              <a:ext cx="31724" cy="2692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9577267" y="2727112"/>
              <a:ext cx="517236" cy="2130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9570572" y="2519283"/>
              <a:ext cx="248902" cy="4047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9779421" y="2451570"/>
              <a:ext cx="85807" cy="8580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37"/>
            <p:cNvSpPr/>
            <p:nvPr/>
          </p:nvSpPr>
          <p:spPr>
            <a:xfrm>
              <a:off x="9466466" y="2587019"/>
              <a:ext cx="85807" cy="8580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椭圆 38"/>
            <p:cNvSpPr/>
            <p:nvPr/>
          </p:nvSpPr>
          <p:spPr>
            <a:xfrm>
              <a:off x="9514355" y="2895314"/>
              <a:ext cx="85807" cy="8580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椭圆 39"/>
            <p:cNvSpPr/>
            <p:nvPr/>
          </p:nvSpPr>
          <p:spPr>
            <a:xfrm>
              <a:off x="10070615" y="2666094"/>
              <a:ext cx="85807" cy="858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1" name="文本框 40"/>
          <p:cNvSpPr txBox="1"/>
          <p:nvPr/>
        </p:nvSpPr>
        <p:spPr>
          <a:xfrm>
            <a:off x="2726812" y="2027579"/>
            <a:ext cx="1465595" cy="1015663"/>
          </a:xfrm>
          <a:prstGeom prst="rect">
            <a:avLst/>
          </a:prstGeom>
          <a:noFill/>
        </p:spPr>
        <p:txBody>
          <a:bodyPr wrap="square" rtlCol="0">
            <a:spAutoFit/>
          </a:bodyPr>
          <a:lstStyle/>
          <a:p>
            <a:pPr algn="ctr"/>
            <a:r>
              <a:rPr lang="en-US" altLang="zh-CN" sz="1200" b="1" dirty="0">
                <a:latin typeface="Microsoft YaHei" panose="020B0503020204020204" pitchFamily="34" charset="-122"/>
                <a:ea typeface="Microsoft YaHei" panose="020B0503020204020204" pitchFamily="34" charset="-122"/>
              </a:rPr>
              <a:t>Buffers</a:t>
            </a:r>
          </a:p>
          <a:p>
            <a:pPr algn="ct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Textures</a:t>
            </a:r>
          </a:p>
          <a:p>
            <a:pPr algn="ct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a:t>
            </a:r>
          </a:p>
        </p:txBody>
      </p:sp>
      <p:sp>
        <p:nvSpPr>
          <p:cNvPr id="42" name="箭头: 右 41"/>
          <p:cNvSpPr/>
          <p:nvPr/>
        </p:nvSpPr>
        <p:spPr>
          <a:xfrm>
            <a:off x="4008592" y="3014254"/>
            <a:ext cx="299127" cy="154983"/>
          </a:xfrm>
          <a:prstGeom prst="rightArrow">
            <a:avLst>
              <a:gd name="adj1" fmla="val 50000"/>
              <a:gd name="adj2" fmla="val 72125"/>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sp>
        <p:nvSpPr>
          <p:cNvPr id="43" name="箭头: 右 42"/>
          <p:cNvSpPr/>
          <p:nvPr/>
        </p:nvSpPr>
        <p:spPr>
          <a:xfrm>
            <a:off x="4008592" y="4782817"/>
            <a:ext cx="299127" cy="154983"/>
          </a:xfrm>
          <a:prstGeom prst="rightArrow">
            <a:avLst>
              <a:gd name="adj1" fmla="val 50000"/>
              <a:gd name="adj2" fmla="val 72125"/>
            </a:avLst>
          </a:prstGeom>
          <a:solidFill>
            <a:srgbClr val="92D05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350"/>
          </a:p>
        </p:txBody>
      </p:sp>
      <p:cxnSp>
        <p:nvCxnSpPr>
          <p:cNvPr id="44" name="直接箭头连接符 43"/>
          <p:cNvCxnSpPr/>
          <p:nvPr/>
        </p:nvCxnSpPr>
        <p:spPr>
          <a:xfrm flipH="1">
            <a:off x="3950025" y="5765930"/>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2702894" y="5765930"/>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270270" y="5201752"/>
            <a:ext cx="1660884" cy="461665"/>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帧缓存（像素集合）</a:t>
            </a: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Frame Buffers</a:t>
            </a:r>
          </a:p>
        </p:txBody>
      </p:sp>
      <p:pic>
        <p:nvPicPr>
          <p:cNvPr id="47" name="图片 46"/>
          <p:cNvPicPr>
            <a:picLocks noChangeAspect="1"/>
          </p:cNvPicPr>
          <p:nvPr/>
        </p:nvPicPr>
        <p:blipFill>
          <a:blip r:embed="rId2"/>
          <a:stretch>
            <a:fillRect/>
          </a:stretch>
        </p:blipFill>
        <p:spPr>
          <a:xfrm>
            <a:off x="1793786" y="5734164"/>
            <a:ext cx="452667" cy="315495"/>
          </a:xfrm>
          <a:prstGeom prst="rect">
            <a:avLst/>
          </a:prstGeom>
        </p:spPr>
      </p:pic>
      <p:sp>
        <p:nvSpPr>
          <p:cNvPr id="48" name="文本框 47"/>
          <p:cNvSpPr txBox="1"/>
          <p:nvPr/>
        </p:nvSpPr>
        <p:spPr>
          <a:xfrm>
            <a:off x="228226" y="5221511"/>
            <a:ext cx="825059" cy="276999"/>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显示</a:t>
            </a:r>
            <a:endParaRPr lang="en-US" altLang="zh-CN" sz="1200" b="1" dirty="0">
              <a:latin typeface="Microsoft YaHei" panose="020B0503020204020204" pitchFamily="34" charset="-122"/>
              <a:ea typeface="Microsoft YaHei" panose="020B0503020204020204" pitchFamily="34" charset="-122"/>
            </a:endParaRPr>
          </a:p>
        </p:txBody>
      </p:sp>
      <p:grpSp>
        <p:nvGrpSpPr>
          <p:cNvPr id="49" name="组合 48"/>
          <p:cNvGrpSpPr/>
          <p:nvPr/>
        </p:nvGrpSpPr>
        <p:grpSpPr>
          <a:xfrm>
            <a:off x="266680" y="5511938"/>
            <a:ext cx="748152" cy="623246"/>
            <a:chOff x="8654887" y="2838864"/>
            <a:chExt cx="2400627" cy="1999836"/>
          </a:xfrm>
        </p:grpSpPr>
        <p:sp>
          <p:nvSpPr>
            <p:cNvPr id="50" name="矩形 49"/>
            <p:cNvSpPr/>
            <p:nvPr/>
          </p:nvSpPr>
          <p:spPr>
            <a:xfrm>
              <a:off x="8654887" y="2946632"/>
              <a:ext cx="2400627" cy="189206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sp>
          <p:nvSpPr>
            <p:cNvPr id="51" name="矩形 50"/>
            <p:cNvSpPr/>
            <p:nvPr/>
          </p:nvSpPr>
          <p:spPr>
            <a:xfrm>
              <a:off x="8654887" y="2838864"/>
              <a:ext cx="2400627" cy="241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十字形 51"/>
            <p:cNvSpPr/>
            <p:nvPr/>
          </p:nvSpPr>
          <p:spPr>
            <a:xfrm rot="2700000">
              <a:off x="10847486" y="2868230"/>
              <a:ext cx="182589" cy="182589"/>
            </a:xfrm>
            <a:prstGeom prst="plus">
              <a:avLst>
                <a:gd name="adj" fmla="val 4065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矩形 52"/>
            <p:cNvSpPr/>
            <p:nvPr/>
          </p:nvSpPr>
          <p:spPr>
            <a:xfrm>
              <a:off x="10573484" y="2936664"/>
              <a:ext cx="171450" cy="45719"/>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1350"/>
            </a:p>
          </p:txBody>
        </p:sp>
      </p:grpSp>
      <p:pic>
        <p:nvPicPr>
          <p:cNvPr id="54" name="图片 53"/>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l="1009" t="1002" b="6460"/>
          <a:stretch>
            <a:fillRect/>
          </a:stretch>
        </p:blipFill>
        <p:spPr>
          <a:xfrm>
            <a:off x="437251" y="5721627"/>
            <a:ext cx="439049" cy="283488"/>
          </a:xfrm>
          <a:custGeom>
            <a:avLst/>
            <a:gdLst>
              <a:gd name="connsiteX0" fmla="*/ 256799 w 585398"/>
              <a:gd name="connsiteY0" fmla="*/ 0 h 377984"/>
              <a:gd name="connsiteX1" fmla="*/ 585398 w 585398"/>
              <a:gd name="connsiteY1" fmla="*/ 165218 h 377984"/>
              <a:gd name="connsiteX2" fmla="*/ 585398 w 585398"/>
              <a:gd name="connsiteY2" fmla="*/ 168694 h 377984"/>
              <a:gd name="connsiteX3" fmla="*/ 63037 w 585398"/>
              <a:gd name="connsiteY3" fmla="*/ 377984 h 377984"/>
              <a:gd name="connsiteX4" fmla="*/ 0 w 585398"/>
              <a:gd name="connsiteY4" fmla="*/ 127690 h 377984"/>
              <a:gd name="connsiteX5" fmla="*/ 256799 w 585398"/>
              <a:gd name="connsiteY5" fmla="*/ 0 h 37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398" h="377984">
                <a:moveTo>
                  <a:pt x="256799" y="0"/>
                </a:moveTo>
                <a:lnTo>
                  <a:pt x="585398" y="165218"/>
                </a:lnTo>
                <a:lnTo>
                  <a:pt x="585398" y="168694"/>
                </a:lnTo>
                <a:lnTo>
                  <a:pt x="63037" y="377984"/>
                </a:lnTo>
                <a:lnTo>
                  <a:pt x="0" y="127690"/>
                </a:lnTo>
                <a:lnTo>
                  <a:pt x="256799" y="0"/>
                </a:lnTo>
                <a:close/>
              </a:path>
            </a:pathLst>
          </a:custGeom>
        </p:spPr>
      </p:pic>
      <p:cxnSp>
        <p:nvCxnSpPr>
          <p:cNvPr id="55" name="直接箭头连接符 54"/>
          <p:cNvCxnSpPr/>
          <p:nvPr/>
        </p:nvCxnSpPr>
        <p:spPr>
          <a:xfrm flipH="1">
            <a:off x="1153916" y="5765930"/>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4330283" y="2466793"/>
            <a:ext cx="807117"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顶点数据</a:t>
            </a:r>
            <a:endParaRPr lang="en-US" altLang="zh-CN" sz="1200" dirty="0">
              <a:latin typeface="Microsoft YaHei" panose="020B0503020204020204" pitchFamily="34" charset="-122"/>
              <a:ea typeface="Microsoft YaHei" panose="020B0503020204020204" pitchFamily="34" charset="-122"/>
            </a:endParaRPr>
          </a:p>
        </p:txBody>
      </p:sp>
      <p:sp>
        <p:nvSpPr>
          <p:cNvPr id="57" name="文本框 56"/>
          <p:cNvSpPr txBox="1"/>
          <p:nvPr/>
        </p:nvSpPr>
        <p:spPr>
          <a:xfrm>
            <a:off x="4330283" y="3381588"/>
            <a:ext cx="807117"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图元数据</a:t>
            </a:r>
            <a:endParaRPr lang="en-US" altLang="zh-CN" sz="1200" dirty="0">
              <a:latin typeface="Microsoft YaHei" panose="020B0503020204020204" pitchFamily="34" charset="-122"/>
              <a:ea typeface="Microsoft YaHei" panose="020B0503020204020204" pitchFamily="34" charset="-122"/>
            </a:endParaRPr>
          </a:p>
        </p:txBody>
      </p:sp>
      <p:sp>
        <p:nvSpPr>
          <p:cNvPr id="58" name="文本框 57"/>
          <p:cNvSpPr txBox="1"/>
          <p:nvPr/>
        </p:nvSpPr>
        <p:spPr>
          <a:xfrm>
            <a:off x="4330283" y="4271580"/>
            <a:ext cx="807117"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片元数据</a:t>
            </a:r>
            <a:endParaRPr lang="en-US" altLang="zh-CN" sz="1200" dirty="0">
              <a:latin typeface="Microsoft YaHei" panose="020B0503020204020204" pitchFamily="34" charset="-122"/>
              <a:ea typeface="Microsoft YaHei" panose="020B0503020204020204" pitchFamily="34" charset="-122"/>
            </a:endParaRPr>
          </a:p>
        </p:txBody>
      </p:sp>
      <p:sp>
        <p:nvSpPr>
          <p:cNvPr id="59" name="文本框 58"/>
          <p:cNvSpPr txBox="1"/>
          <p:nvPr/>
        </p:nvSpPr>
        <p:spPr>
          <a:xfrm>
            <a:off x="3696749" y="5201751"/>
            <a:ext cx="1576411" cy="276999"/>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着色的片元数据</a:t>
            </a:r>
            <a:endParaRPr lang="en-US" altLang="zh-CN" sz="1200" dirty="0">
              <a:latin typeface="Microsoft YaHei" panose="020B0503020204020204" pitchFamily="34" charset="-122"/>
              <a:ea typeface="Microsoft YaHei" panose="020B0503020204020204" pitchFamily="34" charset="-122"/>
            </a:endParaRPr>
          </a:p>
        </p:txBody>
      </p:sp>
      <p:sp>
        <p:nvSpPr>
          <p:cNvPr id="60" name="文本框 59"/>
          <p:cNvSpPr txBox="1"/>
          <p:nvPr/>
        </p:nvSpPr>
        <p:spPr>
          <a:xfrm>
            <a:off x="5710509" y="6168580"/>
            <a:ext cx="3433491" cy="276999"/>
          </a:xfrm>
          <a:prstGeom prst="rect">
            <a:avLst/>
          </a:prstGeom>
          <a:noFill/>
        </p:spPr>
        <p:txBody>
          <a:bodyPr wrap="square" rtlCol="0">
            <a:spAutoFit/>
          </a:bodyPr>
          <a:lstStyle/>
          <a:p>
            <a:pPr algn="r"/>
            <a:r>
              <a:rPr lang="zh-CN" altLang="en-US" sz="1200" b="1" dirty="0">
                <a:latin typeface="Microsoft YaHei" panose="020B0503020204020204" pitchFamily="34" charset="-122"/>
                <a:ea typeface="Microsoft YaHei" panose="020B0503020204020204" pitchFamily="34" charset="-122"/>
              </a:rPr>
              <a:t>*图中省略了部分流水线：细分、几何等</a:t>
            </a:r>
            <a:endParaRPr lang="en-US" altLang="zh-CN" sz="1200" b="1" dirty="0">
              <a:latin typeface="Microsoft YaHei" panose="020B0503020204020204" pitchFamily="34" charset="-122"/>
              <a:ea typeface="Microsoft YaHei" panose="020B0503020204020204" pitchFamily="34" charset="-122"/>
            </a:endParaRPr>
          </a:p>
        </p:txBody>
      </p:sp>
      <p:pic>
        <p:nvPicPr>
          <p:cNvPr id="61" name="图片 6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241895" y="1801356"/>
            <a:ext cx="2734632" cy="2147025"/>
          </a:xfrm>
          <a:prstGeom prst="rect">
            <a:avLst/>
          </a:prstGeom>
        </p:spPr>
      </p:pic>
      <p:pic>
        <p:nvPicPr>
          <p:cNvPr id="62" name="图片 6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241895" y="4042907"/>
            <a:ext cx="2734632" cy="1893206"/>
          </a:xfrm>
          <a:prstGeom prst="rect">
            <a:avLst/>
          </a:prstGeom>
        </p:spPr>
      </p:pic>
      <p:sp>
        <p:nvSpPr>
          <p:cNvPr id="63" name="文本框 62"/>
          <p:cNvSpPr txBox="1"/>
          <p:nvPr/>
        </p:nvSpPr>
        <p:spPr>
          <a:xfrm>
            <a:off x="523149" y="3719320"/>
            <a:ext cx="2123683" cy="461665"/>
          </a:xfrm>
          <a:prstGeom prst="rect">
            <a:avLst/>
          </a:prstGeom>
          <a:noFill/>
        </p:spPr>
        <p:txBody>
          <a:bodyPr wrap="square" rtlCol="0">
            <a:spAutoFit/>
          </a:bodyPr>
          <a:lstStyle/>
          <a:p>
            <a:pPr algn="ctr"/>
            <a:r>
              <a:rPr lang="zh-CN" altLang="en-US" sz="1200" b="1" dirty="0">
                <a:latin typeface="Microsoft YaHei" panose="020B0503020204020204" pitchFamily="34" charset="-122"/>
                <a:ea typeface="Microsoft YaHei" panose="020B0503020204020204" pitchFamily="34" charset="-122"/>
              </a:rPr>
              <a:t>顶点缓存对象</a:t>
            </a:r>
            <a:endParaRPr lang="en-US" altLang="zh-CN" sz="1200" b="1" dirty="0">
              <a:latin typeface="Microsoft YaHei" panose="020B0503020204020204" pitchFamily="34" charset="-122"/>
              <a:ea typeface="Microsoft YaHei" panose="020B0503020204020204" pitchFamily="34" charset="-122"/>
            </a:endParaRPr>
          </a:p>
          <a:p>
            <a:pPr algn="ctr"/>
            <a:r>
              <a:rPr lang="en-US" altLang="zh-CN" sz="1200" b="1" dirty="0">
                <a:latin typeface="Microsoft YaHei" panose="020B0503020204020204" pitchFamily="34" charset="-122"/>
                <a:ea typeface="Microsoft YaHei" panose="020B0503020204020204" pitchFamily="34" charset="-122"/>
              </a:rPr>
              <a:t>Vertex Buffer Object </a:t>
            </a:r>
          </a:p>
        </p:txBody>
      </p:sp>
      <p:sp>
        <p:nvSpPr>
          <p:cNvPr id="64" name="文本框 63"/>
          <p:cNvSpPr txBox="1"/>
          <p:nvPr/>
        </p:nvSpPr>
        <p:spPr>
          <a:xfrm>
            <a:off x="1051774" y="1874298"/>
            <a:ext cx="1177731" cy="646331"/>
          </a:xfrm>
          <a:prstGeom prst="rect">
            <a:avLst/>
          </a:prstGeom>
          <a:noFill/>
        </p:spPr>
        <p:txBody>
          <a:bodyPr wrap="square" rtlCol="0">
            <a:spAutoFit/>
          </a:bodyPr>
          <a:lstStyle/>
          <a:p>
            <a:pPr algn="ctr"/>
            <a:r>
              <a:rPr lang="en-US" altLang="zh-CN" sz="1200" b="1" dirty="0">
                <a:latin typeface="Microsoft YaHei" panose="020B0503020204020204" pitchFamily="34" charset="-122"/>
                <a:ea typeface="Microsoft YaHei" panose="020B0503020204020204" pitchFamily="34" charset="-122"/>
              </a:rPr>
              <a:t>GLFW</a:t>
            </a:r>
          </a:p>
          <a:p>
            <a:pPr algn="ctr"/>
            <a:r>
              <a:rPr lang="zh-CN" altLang="en-US" sz="1200" b="1" dirty="0">
                <a:latin typeface="Microsoft YaHei" panose="020B0503020204020204" pitchFamily="34" charset="-122"/>
                <a:ea typeface="Microsoft YaHei" panose="020B0503020204020204" pitchFamily="34" charset="-122"/>
              </a:rPr>
              <a:t>初始化环境，创建绘制窗口</a:t>
            </a:r>
            <a:endParaRPr lang="en-US" altLang="zh-CN" sz="1200" b="1" dirty="0">
              <a:latin typeface="Microsoft YaHei" panose="020B0503020204020204" pitchFamily="34" charset="-122"/>
              <a:ea typeface="Microsoft YaHei" panose="020B0503020204020204" pitchFamily="34" charset="-122"/>
            </a:endParaRPr>
          </a:p>
        </p:txBody>
      </p:sp>
      <p:sp>
        <p:nvSpPr>
          <p:cNvPr id="65" name="任意多边形: 形状 64"/>
          <p:cNvSpPr/>
          <p:nvPr/>
        </p:nvSpPr>
        <p:spPr>
          <a:xfrm>
            <a:off x="620486" y="2201417"/>
            <a:ext cx="402772" cy="3004457"/>
          </a:xfrm>
          <a:custGeom>
            <a:avLst/>
            <a:gdLst>
              <a:gd name="connsiteX0" fmla="*/ 537029 w 537029"/>
              <a:gd name="connsiteY0" fmla="*/ 0 h 4005943"/>
              <a:gd name="connsiteX1" fmla="*/ 0 w 537029"/>
              <a:gd name="connsiteY1" fmla="*/ 0 h 4005943"/>
              <a:gd name="connsiteX2" fmla="*/ 0 w 537029"/>
              <a:gd name="connsiteY2" fmla="*/ 4005943 h 4005943"/>
            </a:gdLst>
            <a:ahLst/>
            <a:cxnLst>
              <a:cxn ang="0">
                <a:pos x="connsiteX0" y="connsiteY0"/>
              </a:cxn>
              <a:cxn ang="0">
                <a:pos x="connsiteX1" y="connsiteY1"/>
              </a:cxn>
              <a:cxn ang="0">
                <a:pos x="connsiteX2" y="connsiteY2"/>
              </a:cxn>
            </a:cxnLst>
            <a:rect l="l" t="t" r="r" b="b"/>
            <a:pathLst>
              <a:path w="537029" h="4005943">
                <a:moveTo>
                  <a:pt x="537029" y="0"/>
                </a:moveTo>
                <a:lnTo>
                  <a:pt x="0" y="0"/>
                </a:lnTo>
                <a:lnTo>
                  <a:pt x="0" y="4005943"/>
                </a:lnTo>
              </a:path>
            </a:pathLst>
          </a:custGeom>
          <a:ln w="28575">
            <a:solidFill>
              <a:schemeClr val="tx1"/>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350"/>
          </a:p>
        </p:txBody>
      </p:sp>
      <p:sp>
        <p:nvSpPr>
          <p:cNvPr id="66" name="任意多边形: 形状 65"/>
          <p:cNvSpPr/>
          <p:nvPr/>
        </p:nvSpPr>
        <p:spPr>
          <a:xfrm>
            <a:off x="2482246" y="2149300"/>
            <a:ext cx="571648" cy="1741714"/>
          </a:xfrm>
          <a:custGeom>
            <a:avLst/>
            <a:gdLst>
              <a:gd name="connsiteX0" fmla="*/ 0 w 812800"/>
              <a:gd name="connsiteY0" fmla="*/ 2322285 h 2322285"/>
              <a:gd name="connsiteX1" fmla="*/ 478971 w 812800"/>
              <a:gd name="connsiteY1" fmla="*/ 2322285 h 2322285"/>
              <a:gd name="connsiteX2" fmla="*/ 478971 w 812800"/>
              <a:gd name="connsiteY2" fmla="*/ 0 h 2322285"/>
              <a:gd name="connsiteX3" fmla="*/ 812800 w 812800"/>
              <a:gd name="connsiteY3" fmla="*/ 0 h 2322285"/>
              <a:gd name="connsiteX0-1" fmla="*/ 0 w 624115"/>
              <a:gd name="connsiteY0-2" fmla="*/ 2322285 h 2322285"/>
              <a:gd name="connsiteX1-3" fmla="*/ 290286 w 624115"/>
              <a:gd name="connsiteY1-4" fmla="*/ 2322285 h 2322285"/>
              <a:gd name="connsiteX2-5" fmla="*/ 290286 w 624115"/>
              <a:gd name="connsiteY2-6" fmla="*/ 0 h 2322285"/>
              <a:gd name="connsiteX3-7" fmla="*/ 624115 w 624115"/>
              <a:gd name="connsiteY3-8" fmla="*/ 0 h 2322285"/>
            </a:gdLst>
            <a:ahLst/>
            <a:cxnLst>
              <a:cxn ang="0">
                <a:pos x="connsiteX0-1" y="connsiteY0-2"/>
              </a:cxn>
              <a:cxn ang="0">
                <a:pos x="connsiteX1-3" y="connsiteY1-4"/>
              </a:cxn>
              <a:cxn ang="0">
                <a:pos x="connsiteX2-5" y="connsiteY2-6"/>
              </a:cxn>
              <a:cxn ang="0">
                <a:pos x="connsiteX3-7" y="connsiteY3-8"/>
              </a:cxn>
            </a:cxnLst>
            <a:rect l="l" t="t" r="r" b="b"/>
            <a:pathLst>
              <a:path w="624115" h="2322285">
                <a:moveTo>
                  <a:pt x="0" y="2322285"/>
                </a:moveTo>
                <a:lnTo>
                  <a:pt x="290286" y="2322285"/>
                </a:lnTo>
                <a:lnTo>
                  <a:pt x="290286" y="0"/>
                </a:lnTo>
                <a:lnTo>
                  <a:pt x="624115" y="0"/>
                </a:ln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7" name="直接箭头连接符 66"/>
          <p:cNvCxnSpPr/>
          <p:nvPr/>
        </p:nvCxnSpPr>
        <p:spPr>
          <a:xfrm rot="5400000">
            <a:off x="1462233" y="2699368"/>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5400000">
            <a:off x="1462233" y="3537338"/>
            <a:ext cx="35100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标题 1"/>
          <p:cNvSpPr txBox="1"/>
          <p:nvPr/>
        </p:nvSpPr>
        <p:spPr>
          <a:xfrm>
            <a:off x="155121" y="95705"/>
            <a:ext cx="7886700" cy="532945"/>
          </a:xfrm>
          <a:prstGeom prst="rect">
            <a:avLst/>
          </a:prstGeom>
        </p:spPr>
        <p:txBody>
          <a:bodyPr/>
          <a:lst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cs typeface="+mj-cs"/>
              </a:defRPr>
            </a:lvl1pPr>
          </a:lstStyle>
          <a:p>
            <a:r>
              <a:rPr lang="en-US" altLang="zh-CN"/>
              <a:t>OpenGL API</a:t>
            </a:r>
            <a:r>
              <a:rPr lang="zh-CN" altLang="en-US"/>
              <a:t>的使用</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sp>
        <p:nvSpPr>
          <p:cNvPr id="8" name="文本框 7"/>
          <p:cNvSpPr txBox="1"/>
          <p:nvPr/>
        </p:nvSpPr>
        <p:spPr>
          <a:xfrm>
            <a:off x="2167913" y="3389111"/>
            <a:ext cx="4815742" cy="646331"/>
          </a:xfrm>
          <a:prstGeom prst="rect">
            <a:avLst/>
          </a:prstGeom>
          <a:noFill/>
        </p:spPr>
        <p:txBody>
          <a:bodyPr wrap="none" rtlCol="0">
            <a:spAutoFit/>
          </a:bodyPr>
          <a:lstStyle/>
          <a:p>
            <a:pPr algn="ctr"/>
            <a:r>
              <a:rPr lang="en-US" altLang="zh-CN" sz="3600" b="1" dirty="0">
                <a:latin typeface="Microsoft YaHei" panose="020B0503020204020204" pitchFamily="34" charset="-122"/>
                <a:ea typeface="Microsoft YaHei" panose="020B0503020204020204" pitchFamily="34" charset="-122"/>
              </a:rPr>
              <a:t>OpenGL</a:t>
            </a:r>
            <a:r>
              <a:rPr lang="zh-CN" altLang="en-US" sz="3600" b="1" dirty="0">
                <a:latin typeface="Microsoft YaHei" panose="020B0503020204020204" pitchFamily="34" charset="-122"/>
                <a:ea typeface="Microsoft YaHei" panose="020B0503020204020204" pitchFamily="34" charset="-122"/>
              </a:rPr>
              <a:t>的图元与观察</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中的图元</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sp>
        <p:nvSpPr>
          <p:cNvPr id="3" name="内容占位符 2"/>
          <p:cNvSpPr>
            <a:spLocks noGrp="1"/>
          </p:cNvSpPr>
          <p:nvPr>
            <p:ph idx="4294967295"/>
          </p:nvPr>
        </p:nvSpPr>
        <p:spPr>
          <a:xfrm>
            <a:off x="527580" y="1494942"/>
            <a:ext cx="5728440" cy="4352925"/>
          </a:xfrm>
        </p:spPr>
        <p:txBody>
          <a:bodyPr/>
          <a:lstStyle/>
          <a:p>
            <a:pPr>
              <a:buClr>
                <a:srgbClr val="94003F"/>
              </a:buClr>
            </a:pPr>
            <a:r>
              <a:rPr lang="zh-CN" altLang="en-US" sz="2400" dirty="0"/>
              <a:t>图元（</a:t>
            </a:r>
            <a:r>
              <a:rPr lang="en-US" altLang="zh-CN" sz="2400" dirty="0"/>
              <a:t>Primitives</a:t>
            </a:r>
            <a:r>
              <a:rPr lang="zh-CN" altLang="en-US" sz="2400" dirty="0"/>
              <a:t>）的概念</a:t>
            </a:r>
          </a:p>
          <a:p>
            <a:pPr lvl="1">
              <a:buClr>
                <a:schemeClr val="tx1"/>
              </a:buClr>
            </a:pPr>
            <a:r>
              <a:rPr lang="zh-CN" altLang="en-US" sz="1800" dirty="0"/>
              <a:t>显卡处理流水线</a:t>
            </a:r>
            <a:r>
              <a:rPr lang="zh-CN" altLang="en-US" sz="1800" b="1" dirty="0">
                <a:solidFill>
                  <a:srgbClr val="464DD9"/>
                </a:solidFill>
              </a:rPr>
              <a:t>能够理解</a:t>
            </a:r>
            <a:r>
              <a:rPr lang="zh-CN" altLang="en-US" sz="1800" dirty="0"/>
              <a:t>的几何与图像数据单元分为</a:t>
            </a:r>
            <a:r>
              <a:rPr lang="zh-CN" altLang="en-US" sz="1800" dirty="0">
                <a:solidFill>
                  <a:srgbClr val="00B050"/>
                </a:solidFill>
              </a:rPr>
              <a:t>几何图元</a:t>
            </a:r>
            <a:r>
              <a:rPr lang="zh-CN" altLang="en-US" sz="1800" dirty="0"/>
              <a:t>与</a:t>
            </a:r>
            <a:r>
              <a:rPr lang="zh-CN" altLang="en-US" sz="1800" dirty="0">
                <a:solidFill>
                  <a:srgbClr val="00B050"/>
                </a:solidFill>
              </a:rPr>
              <a:t>光栅图元</a:t>
            </a:r>
            <a:r>
              <a:rPr lang="zh-CN" altLang="en-US" sz="1800" dirty="0"/>
              <a:t>两类</a:t>
            </a:r>
            <a:endParaRPr lang="en-US" altLang="zh-CN" sz="1800" dirty="0"/>
          </a:p>
          <a:p>
            <a:pPr lvl="1">
              <a:buClr>
                <a:schemeClr val="tx1"/>
              </a:buClr>
            </a:pPr>
            <a:r>
              <a:rPr lang="zh-CN" altLang="en-US" sz="1800" dirty="0"/>
              <a:t>点、线段、三角形、多边形及其组合方式、文字等在</a:t>
            </a:r>
            <a:r>
              <a:rPr lang="en-US" altLang="zh-CN" sz="1800" dirty="0"/>
              <a:t>OpenGL</a:t>
            </a:r>
            <a:r>
              <a:rPr lang="zh-CN" altLang="en-US" sz="1800" dirty="0"/>
              <a:t>中有特定的数据类型与之对应</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pPr>
              <a:buClr>
                <a:srgbClr val="94003F"/>
              </a:buClr>
            </a:pPr>
            <a:r>
              <a:rPr lang="zh-CN" altLang="en-US" sz="2400" dirty="0"/>
              <a:t>图元的处理流水线：</a:t>
            </a: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pic>
        <p:nvPicPr>
          <p:cNvPr id="6" name="图片 5"/>
          <p:cNvPicPr>
            <a:picLocks noChangeAspect="1"/>
          </p:cNvPicPr>
          <p:nvPr/>
        </p:nvPicPr>
        <p:blipFill>
          <a:blip r:embed="rId2"/>
          <a:stretch>
            <a:fillRect/>
          </a:stretch>
        </p:blipFill>
        <p:spPr>
          <a:xfrm>
            <a:off x="1218216" y="3241726"/>
            <a:ext cx="3436620" cy="885345"/>
          </a:xfrm>
          <a:prstGeom prst="rect">
            <a:avLst/>
          </a:prstGeom>
        </p:spPr>
      </p:pic>
      <p:pic>
        <p:nvPicPr>
          <p:cNvPr id="7" name="图片 6"/>
          <p:cNvPicPr>
            <a:picLocks noChangeAspect="1"/>
          </p:cNvPicPr>
          <p:nvPr/>
        </p:nvPicPr>
        <p:blipFill>
          <a:blip r:embed="rId3"/>
          <a:stretch>
            <a:fillRect/>
          </a:stretch>
        </p:blipFill>
        <p:spPr>
          <a:xfrm>
            <a:off x="4844654" y="3210592"/>
            <a:ext cx="3530050" cy="916479"/>
          </a:xfrm>
          <a:prstGeom prst="rect">
            <a:avLst/>
          </a:prstGeom>
        </p:spPr>
      </p:pic>
      <p:pic>
        <p:nvPicPr>
          <p:cNvPr id="8" name="图片 7"/>
          <p:cNvPicPr>
            <a:picLocks noChangeAspect="1"/>
          </p:cNvPicPr>
          <p:nvPr/>
        </p:nvPicPr>
        <p:blipFill>
          <a:blip r:embed="rId4"/>
          <a:stretch>
            <a:fillRect/>
          </a:stretch>
        </p:blipFill>
        <p:spPr>
          <a:xfrm>
            <a:off x="6549757" y="2030404"/>
            <a:ext cx="1492064" cy="819859"/>
          </a:xfrm>
          <a:prstGeom prst="rect">
            <a:avLst/>
          </a:prstGeom>
        </p:spPr>
      </p:pic>
      <p:grpSp>
        <p:nvGrpSpPr>
          <p:cNvPr id="19" name="Group 18"/>
          <p:cNvGrpSpPr/>
          <p:nvPr/>
        </p:nvGrpSpPr>
        <p:grpSpPr>
          <a:xfrm>
            <a:off x="1030115" y="4724400"/>
            <a:ext cx="7249441" cy="2157750"/>
            <a:chOff x="545232" y="4512620"/>
            <a:chExt cx="7969014" cy="2371927"/>
          </a:xfrm>
        </p:grpSpPr>
        <p:pic>
          <p:nvPicPr>
            <p:cNvPr id="9" name="Picture 2" descr="E:\CG\交互式计算机图形学—基于OpenGL着色器的自顶向下方法（第六版）\Figures\CHAPTER02 JPEG\an02f06.jpg"/>
            <p:cNvPicPr>
              <a:picLocks noChangeAspect="1" noChangeArrowheads="1"/>
            </p:cNvPicPr>
            <p:nvPr/>
          </p:nvPicPr>
          <p:blipFill>
            <a:blip r:embed="rId5" cstate="print"/>
            <a:srcRect/>
            <a:stretch>
              <a:fillRect/>
            </a:stretch>
          </p:blipFill>
          <p:spPr bwMode="auto">
            <a:xfrm>
              <a:off x="545232" y="4512620"/>
              <a:ext cx="7906756" cy="2051442"/>
            </a:xfrm>
            <a:prstGeom prst="rect">
              <a:avLst/>
            </a:prstGeom>
            <a:noFill/>
          </p:spPr>
        </p:pic>
        <p:sp>
          <p:nvSpPr>
            <p:cNvPr id="10" name="矩形 5"/>
            <p:cNvSpPr/>
            <p:nvPr/>
          </p:nvSpPr>
          <p:spPr>
            <a:xfrm>
              <a:off x="2951349" y="4587995"/>
              <a:ext cx="1837513" cy="369332"/>
            </a:xfrm>
            <a:prstGeom prst="rect">
              <a:avLst/>
            </a:prstGeom>
          </p:spPr>
          <p:txBody>
            <a:bodyPr wrap="square">
              <a:spAutoFit/>
            </a:bodyPr>
            <a:lstStyle/>
            <a:p>
              <a:r>
                <a:rPr lang="zh-CN" altLang="en-US" sz="1600" dirty="0"/>
                <a:t>几何处理流水线</a:t>
              </a:r>
            </a:p>
          </p:txBody>
        </p:sp>
        <p:sp>
          <p:nvSpPr>
            <p:cNvPr id="11" name="矩形 6"/>
            <p:cNvSpPr/>
            <p:nvPr/>
          </p:nvSpPr>
          <p:spPr>
            <a:xfrm>
              <a:off x="7411094" y="6070304"/>
              <a:ext cx="1103152" cy="369332"/>
            </a:xfrm>
            <a:prstGeom prst="rect">
              <a:avLst/>
            </a:prstGeom>
          </p:spPr>
          <p:txBody>
            <a:bodyPr wrap="square">
              <a:spAutoFit/>
            </a:bodyPr>
            <a:lstStyle/>
            <a:p>
              <a:r>
                <a:rPr lang="zh-CN" altLang="en-US" sz="1600" dirty="0"/>
                <a:t>帧缓冲区</a:t>
              </a:r>
            </a:p>
          </p:txBody>
        </p:sp>
        <p:sp>
          <p:nvSpPr>
            <p:cNvPr id="12" name="TextBox 11"/>
            <p:cNvSpPr txBox="1"/>
            <p:nvPr/>
          </p:nvSpPr>
          <p:spPr>
            <a:xfrm>
              <a:off x="7812092" y="5867777"/>
              <a:ext cx="291939" cy="307777"/>
            </a:xfrm>
            <a:prstGeom prst="rect">
              <a:avLst/>
            </a:prstGeom>
            <a:noFill/>
          </p:spPr>
          <p:txBody>
            <a:bodyPr wrap="none" rtlCol="0">
              <a:spAutoFit/>
            </a:bodyPr>
            <a:lstStyle/>
            <a:p>
              <a:r>
                <a:rPr lang="en-US" altLang="zh-CN" sz="1400" dirty="0"/>
                <a:t>ff</a:t>
              </a:r>
              <a:endParaRPr lang="zh-CN" altLang="en-US" sz="1400" dirty="0"/>
            </a:p>
          </p:txBody>
        </p:sp>
        <p:sp>
          <p:nvSpPr>
            <p:cNvPr id="13" name="矩形 8"/>
            <p:cNvSpPr/>
            <p:nvPr/>
          </p:nvSpPr>
          <p:spPr>
            <a:xfrm>
              <a:off x="3271089" y="5986695"/>
              <a:ext cx="1107996" cy="369332"/>
            </a:xfrm>
            <a:prstGeom prst="rect">
              <a:avLst/>
            </a:prstGeom>
          </p:spPr>
          <p:txBody>
            <a:bodyPr wrap="none">
              <a:spAutoFit/>
            </a:bodyPr>
            <a:lstStyle/>
            <a:p>
              <a:r>
                <a:rPr lang="zh-CN" altLang="en-US" sz="1600" dirty="0"/>
                <a:t>像素操作</a:t>
              </a:r>
            </a:p>
          </p:txBody>
        </p:sp>
        <p:sp>
          <p:nvSpPr>
            <p:cNvPr id="14" name="矩形 10"/>
            <p:cNvSpPr/>
            <p:nvPr/>
          </p:nvSpPr>
          <p:spPr>
            <a:xfrm>
              <a:off x="3694172" y="5330075"/>
              <a:ext cx="646331" cy="369332"/>
            </a:xfrm>
            <a:prstGeom prst="rect">
              <a:avLst/>
            </a:prstGeom>
          </p:spPr>
          <p:txBody>
            <a:bodyPr wrap="none">
              <a:spAutoFit/>
            </a:bodyPr>
            <a:lstStyle/>
            <a:p>
              <a:r>
                <a:rPr lang="zh-CN" altLang="en-US" sz="1600" dirty="0"/>
                <a:t>投影</a:t>
              </a:r>
            </a:p>
          </p:txBody>
        </p:sp>
        <p:sp>
          <p:nvSpPr>
            <p:cNvPr id="15" name="矩形 11"/>
            <p:cNvSpPr/>
            <p:nvPr/>
          </p:nvSpPr>
          <p:spPr>
            <a:xfrm>
              <a:off x="4878418" y="5365029"/>
              <a:ext cx="646331" cy="369332"/>
            </a:xfrm>
            <a:prstGeom prst="rect">
              <a:avLst/>
            </a:prstGeom>
          </p:spPr>
          <p:txBody>
            <a:bodyPr wrap="none">
              <a:spAutoFit/>
            </a:bodyPr>
            <a:lstStyle/>
            <a:p>
              <a:r>
                <a:rPr lang="zh-CN" altLang="en-US" sz="1600" dirty="0"/>
                <a:t>剪裁</a:t>
              </a:r>
            </a:p>
          </p:txBody>
        </p:sp>
        <p:sp>
          <p:nvSpPr>
            <p:cNvPr id="16" name="矩形 12"/>
            <p:cNvSpPr/>
            <p:nvPr/>
          </p:nvSpPr>
          <p:spPr>
            <a:xfrm>
              <a:off x="2344943" y="5323084"/>
              <a:ext cx="646331" cy="369332"/>
            </a:xfrm>
            <a:prstGeom prst="rect">
              <a:avLst/>
            </a:prstGeom>
          </p:spPr>
          <p:txBody>
            <a:bodyPr wrap="none">
              <a:spAutoFit/>
            </a:bodyPr>
            <a:lstStyle/>
            <a:p>
              <a:r>
                <a:rPr lang="zh-CN" altLang="en-US" sz="1600" dirty="0"/>
                <a:t>变换</a:t>
              </a:r>
            </a:p>
          </p:txBody>
        </p:sp>
        <p:sp>
          <p:nvSpPr>
            <p:cNvPr id="17" name="矩形 13"/>
            <p:cNvSpPr/>
            <p:nvPr/>
          </p:nvSpPr>
          <p:spPr>
            <a:xfrm>
              <a:off x="6284413" y="6021665"/>
              <a:ext cx="646331" cy="369332"/>
            </a:xfrm>
            <a:prstGeom prst="rect">
              <a:avLst/>
            </a:prstGeom>
          </p:spPr>
          <p:txBody>
            <a:bodyPr wrap="none">
              <a:spAutoFit/>
            </a:bodyPr>
            <a:lstStyle/>
            <a:p>
              <a:r>
                <a:rPr lang="zh-CN" altLang="en-US" sz="1600" dirty="0"/>
                <a:t>光栅</a:t>
              </a:r>
            </a:p>
          </p:txBody>
        </p:sp>
        <p:sp>
          <p:nvSpPr>
            <p:cNvPr id="18" name="矩形 14"/>
            <p:cNvSpPr/>
            <p:nvPr/>
          </p:nvSpPr>
          <p:spPr>
            <a:xfrm>
              <a:off x="3190911" y="6515215"/>
              <a:ext cx="1338828" cy="369332"/>
            </a:xfrm>
            <a:prstGeom prst="rect">
              <a:avLst/>
            </a:prstGeom>
          </p:spPr>
          <p:txBody>
            <a:bodyPr wrap="none">
              <a:spAutoFit/>
            </a:bodyPr>
            <a:lstStyle/>
            <a:p>
              <a:r>
                <a:rPr lang="zh-CN" altLang="en-US" sz="1600" dirty="0"/>
                <a:t>像素流水线</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图元的种类及用法</a:t>
            </a:r>
          </a:p>
        </p:txBody>
      </p:sp>
      <p:sp>
        <p:nvSpPr>
          <p:cNvPr id="3" name="内容占位符 2"/>
          <p:cNvSpPr>
            <a:spLocks noGrp="1"/>
          </p:cNvSpPr>
          <p:nvPr>
            <p:ph idx="1"/>
          </p:nvPr>
        </p:nvSpPr>
        <p:spPr>
          <a:xfrm>
            <a:off x="628650" y="1316830"/>
            <a:ext cx="7886700" cy="5609749"/>
          </a:xfrm>
        </p:spPr>
        <p:txBody>
          <a:bodyPr>
            <a:normAutofit/>
          </a:bodyPr>
          <a:lstStyle/>
          <a:p>
            <a:pPr>
              <a:buClr>
                <a:srgbClr val="94003F"/>
              </a:buClr>
            </a:pPr>
            <a:r>
              <a:rPr lang="zh-CN" altLang="en-US" sz="2400" dirty="0"/>
              <a:t>点图元</a:t>
            </a:r>
          </a:p>
          <a:p>
            <a:pPr lvl="1">
              <a:buClr>
                <a:schemeClr val="tx1"/>
              </a:buClr>
            </a:pPr>
            <a:r>
              <a:rPr lang="en-US" altLang="zh-CN" sz="1800" dirty="0"/>
              <a:t>GL_POINTS</a:t>
            </a:r>
          </a:p>
          <a:p>
            <a:pPr lvl="1">
              <a:buClr>
                <a:schemeClr val="tx1"/>
              </a:buClr>
            </a:pPr>
            <a:endParaRPr lang="en-US" altLang="zh-CN" sz="1800" dirty="0"/>
          </a:p>
          <a:p>
            <a:r>
              <a:rPr lang="zh-CN" altLang="en-US" sz="2400" dirty="0"/>
              <a:t>多边形图元：</a:t>
            </a:r>
          </a:p>
          <a:p>
            <a:pPr lvl="1">
              <a:buClr>
                <a:schemeClr val="tx1"/>
              </a:buClr>
            </a:pPr>
            <a:r>
              <a:rPr lang="en-US" altLang="zh-CN" sz="1800" dirty="0"/>
              <a:t>GL_TRIANGLES</a:t>
            </a:r>
          </a:p>
          <a:p>
            <a:pPr lvl="1">
              <a:buClr>
                <a:schemeClr val="tx1"/>
              </a:buClr>
            </a:pPr>
            <a:r>
              <a:rPr lang="en-US" altLang="zh-CN" sz="1800" dirty="0"/>
              <a:t>GL_TRIANGLE_SRTIP</a:t>
            </a:r>
          </a:p>
          <a:p>
            <a:pPr lvl="1">
              <a:buClr>
                <a:schemeClr val="tx1"/>
              </a:buClr>
            </a:pPr>
            <a:r>
              <a:rPr lang="en-US" altLang="zh-CN" sz="1800" dirty="0"/>
              <a:t>GL_TRIANGLE_FAN</a:t>
            </a:r>
          </a:p>
          <a:p>
            <a:pPr lvl="1">
              <a:buClr>
                <a:schemeClr val="tx1"/>
              </a:buClr>
            </a:pPr>
            <a:r>
              <a:rPr lang="en-US" altLang="zh-CN" sz="1800" dirty="0"/>
              <a:t>GL_QUADS</a:t>
            </a:r>
          </a:p>
          <a:p>
            <a:pPr lvl="1">
              <a:buClr>
                <a:schemeClr val="tx1"/>
              </a:buClr>
            </a:pPr>
            <a:r>
              <a:rPr lang="en-US" altLang="zh-CN" sz="1800" dirty="0"/>
              <a:t>GL_QUAD_STRIP</a:t>
            </a:r>
          </a:p>
          <a:p>
            <a:pPr lvl="1">
              <a:buClr>
                <a:schemeClr val="tx1"/>
              </a:buClr>
            </a:pPr>
            <a:r>
              <a:rPr lang="en-US" altLang="zh-CN" sz="1800" dirty="0"/>
              <a:t>GL_POLYGON</a:t>
            </a:r>
          </a:p>
          <a:p>
            <a:pPr lvl="1">
              <a:buClr>
                <a:schemeClr val="tx1"/>
              </a:buClr>
            </a:pPr>
            <a:endParaRPr lang="en-US" altLang="zh-CN" sz="1800" dirty="0"/>
          </a:p>
          <a:p>
            <a:r>
              <a:rPr lang="zh-CN" altLang="en-US" sz="2400" dirty="0"/>
              <a:t>多边形图元的绘制：</a:t>
            </a:r>
          </a:p>
          <a:p>
            <a:pPr lvl="1">
              <a:buClr>
                <a:schemeClr val="tx1"/>
              </a:buClr>
            </a:pPr>
            <a:r>
              <a:rPr lang="zh-CN" altLang="en-US" sz="1800" dirty="0"/>
              <a:t>平面多边形</a:t>
            </a:r>
            <a:endParaRPr lang="en-US" altLang="zh-CN" sz="1800" dirty="0"/>
          </a:p>
          <a:p>
            <a:pPr lvl="1">
              <a:buClr>
                <a:schemeClr val="tx1"/>
              </a:buClr>
            </a:pPr>
            <a:r>
              <a:rPr lang="zh-CN" altLang="en-US" sz="1800" dirty="0"/>
              <a:t>简单多边形</a:t>
            </a:r>
            <a:endParaRPr lang="en-US" altLang="zh-CN" sz="1800" dirty="0"/>
          </a:p>
          <a:p>
            <a:pPr lvl="1">
              <a:buClr>
                <a:schemeClr val="tx1"/>
              </a:buClr>
            </a:pPr>
            <a:r>
              <a:rPr lang="zh-CN" altLang="en-US" sz="1800" dirty="0"/>
              <a:t>凸多边形</a:t>
            </a: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pic>
        <p:nvPicPr>
          <p:cNvPr id="7" name="图片 6"/>
          <p:cNvPicPr>
            <a:picLocks noChangeAspect="1"/>
          </p:cNvPicPr>
          <p:nvPr/>
        </p:nvPicPr>
        <p:blipFill>
          <a:blip r:embed="rId2"/>
          <a:stretch>
            <a:fillRect/>
          </a:stretch>
        </p:blipFill>
        <p:spPr>
          <a:xfrm>
            <a:off x="4098471" y="2258472"/>
            <a:ext cx="3940434" cy="2587715"/>
          </a:xfrm>
          <a:prstGeom prst="rect">
            <a:avLst/>
          </a:prstGeom>
        </p:spPr>
      </p:pic>
      <p:pic>
        <p:nvPicPr>
          <p:cNvPr id="8" name="图片 7"/>
          <p:cNvPicPr>
            <a:picLocks noChangeAspect="1"/>
          </p:cNvPicPr>
          <p:nvPr/>
        </p:nvPicPr>
        <p:blipFill>
          <a:blip r:embed="rId3"/>
          <a:stretch>
            <a:fillRect/>
          </a:stretch>
        </p:blipFill>
        <p:spPr>
          <a:xfrm>
            <a:off x="4098471" y="964560"/>
            <a:ext cx="1245750" cy="1211463"/>
          </a:xfrm>
          <a:prstGeom prst="rect">
            <a:avLst/>
          </a:prstGeom>
        </p:spPr>
      </p:pic>
      <p:pic>
        <p:nvPicPr>
          <p:cNvPr id="9" name="图片 8"/>
          <p:cNvPicPr>
            <a:picLocks noChangeAspect="1"/>
          </p:cNvPicPr>
          <p:nvPr/>
        </p:nvPicPr>
        <p:blipFill>
          <a:blip r:embed="rId4"/>
          <a:stretch>
            <a:fillRect/>
          </a:stretch>
        </p:blipFill>
        <p:spPr>
          <a:xfrm>
            <a:off x="4098471" y="5042211"/>
            <a:ext cx="1317754" cy="1322816"/>
          </a:xfrm>
          <a:prstGeom prst="rect">
            <a:avLst/>
          </a:prstGeom>
        </p:spPr>
      </p:pic>
      <p:pic>
        <p:nvPicPr>
          <p:cNvPr id="10" name="图片 9"/>
          <p:cNvPicPr>
            <a:picLocks noChangeAspect="1"/>
          </p:cNvPicPr>
          <p:nvPr/>
        </p:nvPicPr>
        <p:blipFill>
          <a:blip r:embed="rId5"/>
          <a:stretch>
            <a:fillRect/>
          </a:stretch>
        </p:blipFill>
        <p:spPr>
          <a:xfrm>
            <a:off x="5679428" y="5038522"/>
            <a:ext cx="1323737" cy="1326505"/>
          </a:xfrm>
          <a:prstGeom prst="rect">
            <a:avLst/>
          </a:prstGeom>
        </p:spPr>
      </p:pic>
      <p:pic>
        <p:nvPicPr>
          <p:cNvPr id="11" name="图片 10"/>
          <p:cNvPicPr>
            <a:picLocks noChangeAspect="1"/>
          </p:cNvPicPr>
          <p:nvPr/>
        </p:nvPicPr>
        <p:blipFill>
          <a:blip r:embed="rId6"/>
          <a:stretch>
            <a:fillRect/>
          </a:stretch>
        </p:blipFill>
        <p:spPr>
          <a:xfrm>
            <a:off x="7285143" y="5123878"/>
            <a:ext cx="1310200" cy="1059220"/>
          </a:xfrm>
          <a:prstGeom prst="rect">
            <a:avLst/>
          </a:prstGeom>
        </p:spPr>
      </p:pic>
      <p:sp>
        <p:nvSpPr>
          <p:cNvPr id="5" name="文本框 4"/>
          <p:cNvSpPr txBox="1"/>
          <p:nvPr/>
        </p:nvSpPr>
        <p:spPr>
          <a:xfrm>
            <a:off x="5599435" y="6180361"/>
            <a:ext cx="1206795" cy="369332"/>
          </a:xfrm>
          <a:prstGeom prst="rect">
            <a:avLst/>
          </a:prstGeom>
          <a:noFill/>
        </p:spPr>
        <p:txBody>
          <a:bodyPr wrap="square" rtlCol="0">
            <a:spAutoFit/>
          </a:bodyPr>
          <a:lstStyle/>
          <a:p>
            <a:r>
              <a:rPr lang="zh-CN" altLang="en-US" dirty="0"/>
              <a:t>凸多边形</a:t>
            </a:r>
          </a:p>
        </p:txBody>
      </p:sp>
      <p:sp>
        <p:nvSpPr>
          <p:cNvPr id="12" name="文本框 11"/>
          <p:cNvSpPr txBox="1"/>
          <p:nvPr/>
        </p:nvSpPr>
        <p:spPr>
          <a:xfrm>
            <a:off x="7134637" y="6180361"/>
            <a:ext cx="1611212" cy="369332"/>
          </a:xfrm>
          <a:prstGeom prst="rect">
            <a:avLst/>
          </a:prstGeom>
          <a:noFill/>
        </p:spPr>
        <p:txBody>
          <a:bodyPr wrap="square" rtlCol="0">
            <a:spAutoFit/>
          </a:bodyPr>
          <a:lstStyle/>
          <a:p>
            <a:r>
              <a:rPr lang="zh-CN" altLang="en-US" dirty="0"/>
              <a:t>非简单多边形</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多边形近似与三角剖分</a:t>
            </a:r>
          </a:p>
        </p:txBody>
      </p:sp>
      <p:sp>
        <p:nvSpPr>
          <p:cNvPr id="3" name="内容占位符 2"/>
          <p:cNvSpPr>
            <a:spLocks noGrp="1"/>
          </p:cNvSpPr>
          <p:nvPr>
            <p:ph idx="1"/>
          </p:nvPr>
        </p:nvSpPr>
        <p:spPr/>
        <p:txBody>
          <a:bodyPr>
            <a:normAutofit/>
          </a:bodyPr>
          <a:lstStyle/>
          <a:p>
            <a:pPr>
              <a:buClr>
                <a:srgbClr val="94003F"/>
              </a:buClr>
            </a:pPr>
            <a:r>
              <a:rPr lang="zh-CN" altLang="en-US" sz="2400" dirty="0"/>
              <a:t>多边形近似球面</a:t>
            </a:r>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sz="2400" dirty="0"/>
          </a:p>
          <a:p>
            <a:r>
              <a:rPr lang="zh-CN" altLang="en-US" sz="2400" dirty="0"/>
              <a:t>（平面</a:t>
            </a:r>
            <a:r>
              <a:rPr lang="en-US" altLang="zh-CN" sz="2400" dirty="0"/>
              <a:t>/</a:t>
            </a:r>
            <a:r>
              <a:rPr lang="zh-CN" altLang="en-US" sz="2400" dirty="0"/>
              <a:t>曲面）三角剖分</a:t>
            </a:r>
            <a:r>
              <a:rPr lang="en-US" altLang="zh-CN" sz="2400" dirty="0"/>
              <a:t>(Triangulation)</a:t>
            </a:r>
            <a:r>
              <a:rPr lang="zh-CN" altLang="en-US" sz="2400" dirty="0"/>
              <a:t>：</a:t>
            </a:r>
          </a:p>
          <a:p>
            <a:pPr lvl="1">
              <a:buClr>
                <a:schemeClr val="tx1"/>
              </a:buClr>
            </a:pPr>
            <a:r>
              <a:rPr lang="zh-CN" altLang="en-US" sz="1800" dirty="0"/>
              <a:t>多边形三角剖分：解决复杂非凸多边形的绘制问题</a:t>
            </a:r>
            <a:endParaRPr lang="en-US" altLang="zh-CN" sz="1800" dirty="0"/>
          </a:p>
          <a:p>
            <a:pPr lvl="1">
              <a:buClr>
                <a:schemeClr val="tx1"/>
              </a:buClr>
            </a:pPr>
            <a:r>
              <a:rPr lang="en-US" altLang="zh-CN" sz="1800" dirty="0"/>
              <a:t>Delaunay</a:t>
            </a:r>
            <a:r>
              <a:rPr lang="zh-CN" altLang="en-US" sz="1800" dirty="0"/>
              <a:t>三角剖分：点到面的“最优”算法</a:t>
            </a:r>
            <a:endParaRPr lang="en-US" altLang="zh-CN" sz="1800" dirty="0"/>
          </a:p>
          <a:p>
            <a:pPr lvl="1">
              <a:buClr>
                <a:schemeClr val="tx1"/>
              </a:buClr>
            </a:pPr>
            <a:r>
              <a:rPr lang="zh-CN" altLang="en-US" sz="1800" dirty="0"/>
              <a:t>曲面细分：将多边形剖分为多边形网格</a:t>
            </a:r>
            <a:endParaRPr lang="en-US" altLang="zh-CN" sz="1800" dirty="0"/>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sp>
        <p:nvSpPr>
          <p:cNvPr id="12" name="矩形 11"/>
          <p:cNvSpPr/>
          <p:nvPr/>
        </p:nvSpPr>
        <p:spPr>
          <a:xfrm>
            <a:off x="1284612" y="1902170"/>
            <a:ext cx="2772314" cy="1200329"/>
          </a:xfrm>
          <a:prstGeom prst="rect">
            <a:avLst/>
          </a:prstGeom>
          <a:solidFill>
            <a:srgbClr val="BDD7EE">
              <a:alpha val="52941"/>
            </a:srgbClr>
          </a:solidFill>
        </p:spPr>
        <p:txBody>
          <a:bodyPr wrap="square">
            <a:spAutoFit/>
          </a:bodyPr>
          <a:lstStyle/>
          <a:p>
            <a:r>
              <a:rPr lang="es-ES" altLang="zh-CN" sz="2400" i="1" dirty="0">
                <a:solidFill>
                  <a:srgbClr val="464DD9"/>
                </a:solidFill>
              </a:rPr>
              <a:t>x</a:t>
            </a:r>
            <a:r>
              <a:rPr lang="es-ES" altLang="zh-CN" sz="2400" i="1" dirty="0"/>
              <a:t>(θ </a:t>
            </a:r>
            <a:r>
              <a:rPr lang="es-ES" altLang="zh-CN" sz="2400" dirty="0"/>
              <a:t>, </a:t>
            </a:r>
            <a:r>
              <a:rPr lang="es-ES" altLang="zh-CN" sz="2400" i="1" dirty="0"/>
              <a:t>φ) </a:t>
            </a:r>
            <a:r>
              <a:rPr lang="es-ES" altLang="zh-CN" sz="2400" dirty="0"/>
              <a:t>= sin </a:t>
            </a:r>
            <a:r>
              <a:rPr lang="es-ES" altLang="zh-CN" sz="2400" i="1" dirty="0"/>
              <a:t>θ </a:t>
            </a:r>
            <a:r>
              <a:rPr lang="es-ES" altLang="zh-CN" sz="2400" dirty="0"/>
              <a:t>cos </a:t>
            </a:r>
            <a:r>
              <a:rPr lang="es-ES" altLang="zh-CN" sz="2400" i="1" dirty="0"/>
              <a:t>φ</a:t>
            </a:r>
          </a:p>
          <a:p>
            <a:r>
              <a:rPr lang="es-ES" altLang="zh-CN" sz="2400" i="1" dirty="0">
                <a:solidFill>
                  <a:srgbClr val="464DD9"/>
                </a:solidFill>
              </a:rPr>
              <a:t>y</a:t>
            </a:r>
            <a:r>
              <a:rPr lang="es-ES" altLang="zh-CN" sz="2400" i="1" dirty="0"/>
              <a:t>(θ </a:t>
            </a:r>
            <a:r>
              <a:rPr lang="es-ES" altLang="zh-CN" sz="2400" dirty="0"/>
              <a:t>, </a:t>
            </a:r>
            <a:r>
              <a:rPr lang="es-ES" altLang="zh-CN" sz="2400" i="1" dirty="0"/>
              <a:t>φ) </a:t>
            </a:r>
            <a:r>
              <a:rPr lang="es-ES" altLang="zh-CN" sz="2400" dirty="0"/>
              <a:t>= cos </a:t>
            </a:r>
            <a:r>
              <a:rPr lang="es-ES" altLang="zh-CN" sz="2400" i="1" dirty="0"/>
              <a:t>θ </a:t>
            </a:r>
            <a:r>
              <a:rPr lang="es-ES" altLang="zh-CN" sz="2400" dirty="0"/>
              <a:t>cos </a:t>
            </a:r>
            <a:r>
              <a:rPr lang="es-ES" altLang="zh-CN" sz="2400" i="1" dirty="0"/>
              <a:t>φ</a:t>
            </a:r>
          </a:p>
          <a:p>
            <a:r>
              <a:rPr lang="en-US" altLang="zh-CN" sz="2400" i="1" dirty="0">
                <a:solidFill>
                  <a:srgbClr val="464DD9"/>
                </a:solidFill>
              </a:rPr>
              <a:t>z</a:t>
            </a:r>
            <a:r>
              <a:rPr lang="en-US" altLang="zh-CN" sz="2400" i="1" dirty="0"/>
              <a:t>(</a:t>
            </a:r>
            <a:r>
              <a:rPr lang="el-GR" altLang="zh-CN" sz="2400" i="1" dirty="0"/>
              <a:t>θ </a:t>
            </a:r>
            <a:r>
              <a:rPr lang="el-GR" altLang="zh-CN" sz="2400" dirty="0"/>
              <a:t>, </a:t>
            </a:r>
            <a:r>
              <a:rPr lang="el-GR" altLang="zh-CN" sz="2400" i="1" dirty="0"/>
              <a:t>φ) </a:t>
            </a:r>
            <a:r>
              <a:rPr lang="el-GR" altLang="zh-CN" sz="2400" dirty="0"/>
              <a:t>= </a:t>
            </a:r>
            <a:r>
              <a:rPr lang="en-US" altLang="zh-CN" sz="2400" dirty="0"/>
              <a:t>sin </a:t>
            </a:r>
            <a:r>
              <a:rPr lang="el-GR" altLang="zh-CN" sz="2400" i="1" dirty="0"/>
              <a:t>φ</a:t>
            </a:r>
            <a:endParaRPr lang="zh-CN" altLang="en-US" sz="2400" dirty="0"/>
          </a:p>
        </p:txBody>
      </p:sp>
      <p:pic>
        <p:nvPicPr>
          <p:cNvPr id="5" name="图片 4"/>
          <p:cNvPicPr>
            <a:picLocks noChangeAspect="1"/>
          </p:cNvPicPr>
          <p:nvPr/>
        </p:nvPicPr>
        <p:blipFill rotWithShape="1">
          <a:blip r:embed="rId2"/>
          <a:srcRect r="58505"/>
          <a:stretch>
            <a:fillRect/>
          </a:stretch>
        </p:blipFill>
        <p:spPr>
          <a:xfrm>
            <a:off x="987371" y="5033984"/>
            <a:ext cx="1796669" cy="1331867"/>
          </a:xfrm>
          <a:prstGeom prst="rect">
            <a:avLst/>
          </a:prstGeom>
        </p:spPr>
      </p:pic>
      <p:pic>
        <p:nvPicPr>
          <p:cNvPr id="7" name="图片 6"/>
          <p:cNvPicPr>
            <a:picLocks noChangeAspect="1"/>
          </p:cNvPicPr>
          <p:nvPr/>
        </p:nvPicPr>
        <p:blipFill rotWithShape="1">
          <a:blip r:embed="rId2"/>
          <a:srcRect l="58943"/>
          <a:stretch>
            <a:fillRect/>
          </a:stretch>
        </p:blipFill>
        <p:spPr>
          <a:xfrm>
            <a:off x="2909817" y="5016111"/>
            <a:ext cx="1801548" cy="1349740"/>
          </a:xfrm>
          <a:prstGeom prst="rect">
            <a:avLst/>
          </a:prstGeom>
        </p:spPr>
      </p:pic>
      <p:pic>
        <p:nvPicPr>
          <p:cNvPr id="1026" name="Picture 2" descr="http://xlr8r.info/mPower/pages/img/pd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5744" y="4876944"/>
            <a:ext cx="1600148" cy="160014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271" y="4921812"/>
            <a:ext cx="1420251" cy="1492713"/>
          </a:xfrm>
          <a:prstGeom prst="rect">
            <a:avLst/>
          </a:prstGeom>
        </p:spPr>
      </p:pic>
      <p:pic>
        <p:nvPicPr>
          <p:cNvPr id="13" name="Picture 2" descr="E:\CG\交互式计算机图形学—基于OpenGL着色器的自顶向下方法（第六版）\Figures\CHAPTER02 JPEG\AN02F15.jpg"/>
          <p:cNvPicPr>
            <a:picLocks noChangeAspect="1" noChangeArrowheads="1"/>
          </p:cNvPicPr>
          <p:nvPr/>
        </p:nvPicPr>
        <p:blipFill>
          <a:blip r:embed="rId5" cstate="print"/>
          <a:srcRect/>
          <a:stretch>
            <a:fillRect/>
          </a:stretch>
        </p:blipFill>
        <p:spPr bwMode="auto">
          <a:xfrm>
            <a:off x="5172224" y="1127469"/>
            <a:ext cx="2227828" cy="2139994"/>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488294" y="3850885"/>
            <a:ext cx="2492990"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图形学编程</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2</a:t>
            </a:r>
            <a:endParaRPr lang="zh-CN" altLang="en-US" sz="115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相机模型</a:t>
            </a:r>
          </a:p>
        </p:txBody>
      </p:sp>
      <p:sp>
        <p:nvSpPr>
          <p:cNvPr id="3" name="内容占位符 2"/>
          <p:cNvSpPr>
            <a:spLocks noGrp="1"/>
          </p:cNvSpPr>
          <p:nvPr>
            <p:ph idx="1"/>
          </p:nvPr>
        </p:nvSpPr>
        <p:spPr/>
        <p:txBody>
          <a:bodyPr/>
          <a:lstStyle/>
          <a:p>
            <a:pPr>
              <a:buClr>
                <a:srgbClr val="94003F"/>
              </a:buClr>
            </a:pPr>
            <a:r>
              <a:rPr lang="zh-CN" altLang="en-US" sz="2400" dirty="0"/>
              <a:t>理解</a:t>
            </a:r>
            <a:r>
              <a:rPr lang="en-US" altLang="zh-CN" sz="2400" dirty="0"/>
              <a:t>OpenGL</a:t>
            </a:r>
            <a:r>
              <a:rPr lang="zh-CN" altLang="en-US" sz="2400" dirty="0"/>
              <a:t>的相机模型</a:t>
            </a:r>
          </a:p>
          <a:p>
            <a:pPr lvl="1">
              <a:buClr>
                <a:schemeClr val="tx1"/>
              </a:buClr>
            </a:pPr>
            <a:r>
              <a:rPr lang="zh-CN" altLang="en-US" sz="1800" dirty="0"/>
              <a:t>相机模型决定了三维空间</a:t>
            </a:r>
            <a:r>
              <a:rPr lang="en-US" altLang="zh-CN" sz="1800" dirty="0"/>
              <a:t>(</a:t>
            </a:r>
            <a:r>
              <a:rPr lang="zh-CN" altLang="en-US" sz="1800" dirty="0"/>
              <a:t>场景</a:t>
            </a:r>
            <a:r>
              <a:rPr lang="en-US" altLang="zh-CN" sz="1800" dirty="0"/>
              <a:t>)</a:t>
            </a:r>
            <a:r>
              <a:rPr lang="zh-CN" altLang="en-US" sz="1800" dirty="0"/>
              <a:t>的可见性</a:t>
            </a:r>
            <a:endParaRPr lang="en-US" altLang="zh-CN" sz="1800" dirty="0"/>
          </a:p>
          <a:p>
            <a:pPr lvl="1">
              <a:buClr>
                <a:schemeClr val="tx1"/>
              </a:buClr>
            </a:pPr>
            <a:r>
              <a:rPr lang="zh-CN" altLang="en-US" sz="1800" dirty="0"/>
              <a:t>相机模型用来模拟真实镜头产生的射影变换效果，例如</a:t>
            </a:r>
            <a:r>
              <a:rPr lang="zh-CN" altLang="en-US" sz="1800" b="1" dirty="0">
                <a:solidFill>
                  <a:srgbClr val="FF0000"/>
                </a:solidFill>
              </a:rPr>
              <a:t>近大远小</a:t>
            </a:r>
            <a:endParaRPr lang="en-US" altLang="zh-CN" sz="1800" b="1" dirty="0">
              <a:solidFill>
                <a:srgbClr val="FF0000"/>
              </a:solidFill>
            </a:endParaRPr>
          </a:p>
          <a:p>
            <a:pPr lvl="1">
              <a:buClr>
                <a:schemeClr val="tx1"/>
              </a:buClr>
            </a:pPr>
            <a:r>
              <a:rPr lang="zh-CN" altLang="en-US" sz="1800" dirty="0"/>
              <a:t>相机模型决定了场景中物体在绘制窗口中的精确位置</a:t>
            </a:r>
            <a:endParaRPr lang="en-US" altLang="zh-CN" sz="1800" dirty="0"/>
          </a:p>
          <a:p>
            <a:pPr lvl="1">
              <a:buClr>
                <a:schemeClr val="tx1"/>
              </a:buClr>
            </a:pPr>
            <a:r>
              <a:rPr lang="zh-CN" altLang="en-US" sz="1800" dirty="0"/>
              <a:t>最常用的相机模型是针孔相机模型</a:t>
            </a:r>
            <a:endParaRPr lang="en-US" altLang="zh-CN" sz="1800" dirty="0"/>
          </a:p>
          <a:p>
            <a:pPr lvl="1">
              <a:buClr>
                <a:schemeClr val="tx1"/>
              </a:buClr>
            </a:pPr>
            <a:r>
              <a:rPr lang="zh-CN" altLang="en-US" sz="1800" dirty="0"/>
              <a:t>在</a:t>
            </a:r>
            <a:r>
              <a:rPr lang="en-US" altLang="zh-CN" sz="1800" dirty="0"/>
              <a:t>OpenGL</a:t>
            </a:r>
            <a:r>
              <a:rPr lang="zh-CN" altLang="en-US" sz="1800" dirty="0"/>
              <a:t>程序中，设置相机与场景后，就确定了最终绘制窗口中的可见区域</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600" y="3841085"/>
            <a:ext cx="3005399" cy="225404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upload.wikimedia.org/wikipedia/commons/thumb/3/3b/Pinhole-camera.svg/2000px-Pinhole-camera.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0840" y="3841085"/>
            <a:ext cx="3302636" cy="225404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https://jordicenzano.files.wordpress.com/2014/06/cam_model_fi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00" y="3841085"/>
            <a:ext cx="6554989" cy="265179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中的相机</a:t>
            </a:r>
          </a:p>
        </p:txBody>
      </p:sp>
      <p:sp>
        <p:nvSpPr>
          <p:cNvPr id="3" name="内容占位符 2"/>
          <p:cNvSpPr>
            <a:spLocks noGrp="1"/>
          </p:cNvSpPr>
          <p:nvPr>
            <p:ph idx="1"/>
          </p:nvPr>
        </p:nvSpPr>
        <p:spPr/>
        <p:txBody>
          <a:bodyPr/>
          <a:lstStyle/>
          <a:p>
            <a:r>
              <a:rPr lang="zh-CN" altLang="en-US" sz="2400" dirty="0"/>
              <a:t>照相机被放置在对象坐标系的原点，指向</a:t>
            </a:r>
            <a:r>
              <a:rPr lang="en-US" altLang="zh-CN" sz="2400" dirty="0"/>
              <a:t>z</a:t>
            </a:r>
            <a:r>
              <a:rPr lang="zh-CN" altLang="en-US" sz="2400" dirty="0"/>
              <a:t>轴的负方向</a:t>
            </a:r>
          </a:p>
          <a:p>
            <a:r>
              <a:rPr lang="zh-CN" altLang="en-US" sz="2400" dirty="0"/>
              <a:t>默认的视景体是一个中心在原点，边长为</a:t>
            </a:r>
            <a:r>
              <a:rPr lang="en-US" altLang="zh-CN" sz="2400" dirty="0"/>
              <a:t>2</a:t>
            </a:r>
            <a:r>
              <a:rPr lang="zh-CN" altLang="en-US" sz="2400" dirty="0"/>
              <a:t>的立方体</a:t>
            </a:r>
            <a:endParaRPr lang="en-US" altLang="zh-CN" sz="2400" dirty="0"/>
          </a:p>
          <a:p>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6" name="图片 5"/>
          <p:cNvPicPr>
            <a:picLocks noChangeAspect="1"/>
          </p:cNvPicPr>
          <p:nvPr/>
        </p:nvPicPr>
        <p:blipFill>
          <a:blip r:embed="rId2"/>
          <a:stretch>
            <a:fillRect/>
          </a:stretch>
        </p:blipFill>
        <p:spPr>
          <a:xfrm>
            <a:off x="1055718" y="2452018"/>
            <a:ext cx="6457445" cy="39626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正交视图</a:t>
            </a:r>
          </a:p>
        </p:txBody>
      </p:sp>
      <p:sp>
        <p:nvSpPr>
          <p:cNvPr id="3" name="内容占位符 2"/>
          <p:cNvSpPr>
            <a:spLocks noGrp="1"/>
          </p:cNvSpPr>
          <p:nvPr>
            <p:ph idx="1"/>
          </p:nvPr>
        </p:nvSpPr>
        <p:spPr/>
        <p:txBody>
          <a:bodyPr/>
          <a:lstStyle/>
          <a:p>
            <a:r>
              <a:rPr lang="zh-CN" altLang="en-US" sz="2400" dirty="0"/>
              <a:t>在默认的正交视图中，点沿着</a:t>
            </a:r>
            <a:r>
              <a:rPr lang="en-US" altLang="zh-CN" sz="2400" dirty="0"/>
              <a:t>z</a:t>
            </a:r>
            <a:r>
              <a:rPr lang="zh-CN" altLang="en-US" sz="2400" dirty="0"/>
              <a:t>轴投影到</a:t>
            </a:r>
            <a:r>
              <a:rPr lang="en-US" altLang="zh-CN" sz="2400" dirty="0"/>
              <a:t>z=0</a:t>
            </a:r>
            <a:r>
              <a:rPr lang="zh-CN" altLang="en-US" sz="2400" dirty="0"/>
              <a:t>的平面上</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5" name="图片 4"/>
          <p:cNvPicPr>
            <a:picLocks noChangeAspect="1"/>
          </p:cNvPicPr>
          <p:nvPr/>
        </p:nvPicPr>
        <p:blipFill>
          <a:blip r:embed="rId2"/>
          <a:stretch>
            <a:fillRect/>
          </a:stretch>
        </p:blipFill>
        <p:spPr>
          <a:xfrm>
            <a:off x="705429" y="2266213"/>
            <a:ext cx="4668681" cy="3299019"/>
          </a:xfrm>
          <a:prstGeom prst="rect">
            <a:avLst/>
          </a:prstGeom>
        </p:spPr>
      </p:pic>
      <p:pic>
        <p:nvPicPr>
          <p:cNvPr id="7" name="图片 6"/>
          <p:cNvPicPr>
            <a:picLocks noChangeAspect="1"/>
          </p:cNvPicPr>
          <p:nvPr/>
        </p:nvPicPr>
        <p:blipFill>
          <a:blip r:embed="rId3"/>
          <a:stretch>
            <a:fillRect/>
          </a:stretch>
        </p:blipFill>
        <p:spPr>
          <a:xfrm>
            <a:off x="5514250" y="2256398"/>
            <a:ext cx="3139950" cy="384766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二维观察</a:t>
            </a:r>
          </a:p>
        </p:txBody>
      </p:sp>
      <p:sp>
        <p:nvSpPr>
          <p:cNvPr id="8" name="Content Placeholder 7"/>
          <p:cNvSpPr>
            <a:spLocks noGrp="1"/>
          </p:cNvSpPr>
          <p:nvPr>
            <p:ph idx="1"/>
          </p:nvPr>
        </p:nvSpPr>
        <p:spPr/>
        <p:txBody>
          <a:bodyPr>
            <a:normAutofit/>
          </a:bodyPr>
          <a:lstStyle/>
          <a:p>
            <a:pPr lvl="0"/>
            <a:r>
              <a:rPr lang="zh-CN" altLang="en-US" sz="2400" dirty="0"/>
              <a:t>观察矩形</a:t>
            </a:r>
            <a:r>
              <a:rPr lang="en-US" altLang="zh-CN" sz="2400" dirty="0"/>
              <a:t>/</a:t>
            </a:r>
            <a:r>
              <a:rPr lang="zh-CN" altLang="en-US" sz="2400" dirty="0"/>
              <a:t>剪裁矩形</a:t>
            </a:r>
          </a:p>
          <a:p>
            <a:endParaRPr lang="en-US"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33</a:t>
            </a:fld>
            <a:endParaRPr lang="zh-CN" altLang="en-US"/>
          </a:p>
        </p:txBody>
      </p:sp>
      <p:pic>
        <p:nvPicPr>
          <p:cNvPr id="28674" name="Picture 2" descr="E:\CG\交互式计算机图形学—基于OpenGL着色器的自顶向下方法（第六版）\Figures\CHAPTER02 JPEG\AN02F34.jpg"/>
          <p:cNvPicPr>
            <a:picLocks noChangeAspect="1" noChangeArrowheads="1"/>
          </p:cNvPicPr>
          <p:nvPr/>
        </p:nvPicPr>
        <p:blipFill>
          <a:blip r:embed="rId2" cstate="print"/>
          <a:srcRect/>
          <a:stretch>
            <a:fillRect/>
          </a:stretch>
        </p:blipFill>
        <p:spPr bwMode="auto">
          <a:xfrm>
            <a:off x="4292595" y="1697302"/>
            <a:ext cx="4605555" cy="3298010"/>
          </a:xfrm>
          <a:prstGeom prst="rect">
            <a:avLst/>
          </a:prstGeom>
          <a:noFill/>
        </p:spPr>
      </p:pic>
      <p:pic>
        <p:nvPicPr>
          <p:cNvPr id="6" name="Picture 2" descr="E:\CG\交互式计算机图形学—基于OpenGL着色器的自顶向下方法（第六版）\Figures\CHAPTER02 JPEG\AN02F35b.jpg"/>
          <p:cNvPicPr>
            <a:picLocks noChangeAspect="1" noChangeArrowheads="1"/>
          </p:cNvPicPr>
          <p:nvPr/>
        </p:nvPicPr>
        <p:blipFill>
          <a:blip r:embed="rId3" cstate="print"/>
          <a:srcRect/>
          <a:stretch>
            <a:fillRect/>
          </a:stretch>
        </p:blipFill>
        <p:spPr bwMode="auto">
          <a:xfrm>
            <a:off x="1142859" y="4578413"/>
            <a:ext cx="2118192" cy="2092975"/>
          </a:xfrm>
          <a:prstGeom prst="rect">
            <a:avLst/>
          </a:prstGeom>
          <a:noFill/>
        </p:spPr>
      </p:pic>
      <p:pic>
        <p:nvPicPr>
          <p:cNvPr id="7" name="Picture 3" descr="E:\CG\交互式计算机图形学—基于OpenGL着色器的自顶向下方法（第六版）\Figures\CHAPTER02 JPEG\AN02F35a.jpg"/>
          <p:cNvPicPr>
            <a:picLocks noChangeAspect="1" noChangeArrowheads="1"/>
          </p:cNvPicPr>
          <p:nvPr/>
        </p:nvPicPr>
        <p:blipFill>
          <a:blip r:embed="rId4" cstate="print"/>
          <a:srcRect/>
          <a:stretch>
            <a:fillRect/>
          </a:stretch>
        </p:blipFill>
        <p:spPr bwMode="auto">
          <a:xfrm>
            <a:off x="911012" y="1926115"/>
            <a:ext cx="2695091" cy="2365967"/>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2167919" y="3389111"/>
            <a:ext cx="4815742" cy="646331"/>
          </a:xfrm>
          <a:prstGeom prst="rect">
            <a:avLst/>
          </a:prstGeom>
          <a:noFill/>
        </p:spPr>
        <p:txBody>
          <a:bodyPr wrap="none" rtlCol="0">
            <a:spAutoFit/>
          </a:bodyPr>
          <a:lstStyle/>
          <a:p>
            <a:pPr algn="ctr"/>
            <a:r>
              <a:rPr lang="en-US" altLang="zh-CN" sz="3600" b="1" dirty="0">
                <a:latin typeface="Microsoft YaHei" panose="020B0503020204020204" pitchFamily="34" charset="-122"/>
                <a:ea typeface="Microsoft YaHei" panose="020B0503020204020204" pitchFamily="34" charset="-122"/>
              </a:rPr>
              <a:t>OpenGL</a:t>
            </a:r>
            <a:r>
              <a:rPr lang="zh-CN" altLang="en-US" sz="3600" b="1" dirty="0">
                <a:latin typeface="Microsoft YaHei" panose="020B0503020204020204" pitchFamily="34" charset="-122"/>
                <a:ea typeface="Microsoft YaHei" panose="020B0503020204020204" pitchFamily="34" charset="-122"/>
              </a:rPr>
              <a:t>的属性与颜色</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中的属性</a:t>
            </a:r>
          </a:p>
        </p:txBody>
      </p:sp>
      <p:sp>
        <p:nvSpPr>
          <p:cNvPr id="3" name="内容占位符 2"/>
          <p:cNvSpPr>
            <a:spLocks noGrp="1"/>
          </p:cNvSpPr>
          <p:nvPr>
            <p:ph idx="1"/>
          </p:nvPr>
        </p:nvSpPr>
        <p:spPr/>
        <p:txBody>
          <a:bodyPr/>
          <a:lstStyle/>
          <a:p>
            <a:pPr>
              <a:buClr>
                <a:srgbClr val="94003F"/>
              </a:buClr>
            </a:pPr>
            <a:r>
              <a:rPr lang="zh-CN" altLang="en-US" sz="2400" dirty="0"/>
              <a:t>属性（</a:t>
            </a:r>
            <a:r>
              <a:rPr lang="en-US" altLang="zh-CN" sz="2400" dirty="0"/>
              <a:t>Attribute</a:t>
            </a:r>
            <a:r>
              <a:rPr lang="zh-CN" altLang="en-US" sz="2400" dirty="0"/>
              <a:t>）的概念</a:t>
            </a:r>
          </a:p>
          <a:p>
            <a:pPr lvl="1">
              <a:buClr>
                <a:schemeClr val="tx1"/>
              </a:buClr>
            </a:pPr>
            <a:r>
              <a:rPr lang="zh-CN" altLang="en-US" sz="1800" dirty="0"/>
              <a:t>属性是</a:t>
            </a:r>
            <a:r>
              <a:rPr lang="en-US" altLang="zh-CN" sz="1800" dirty="0"/>
              <a:t>OpenGL</a:t>
            </a:r>
            <a:r>
              <a:rPr lang="zh-CN" altLang="en-US" sz="1800" dirty="0"/>
              <a:t>中状态的一部分，确定对象的外观</a:t>
            </a:r>
            <a:endParaRPr lang="en-US" altLang="zh-CN" sz="1800" dirty="0"/>
          </a:p>
          <a:p>
            <a:pPr lvl="1">
              <a:buClr>
                <a:schemeClr val="tx1"/>
              </a:buClr>
            </a:pPr>
            <a:r>
              <a:rPr lang="zh-CN" altLang="en-US" sz="1800" dirty="0"/>
              <a:t>颜色、点的大小、线段的宽度以及虚实模式、多边形的模式</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pic>
        <p:nvPicPr>
          <p:cNvPr id="5" name="图片 4"/>
          <p:cNvPicPr>
            <a:picLocks noChangeAspect="1"/>
          </p:cNvPicPr>
          <p:nvPr/>
        </p:nvPicPr>
        <p:blipFill rotWithShape="1">
          <a:blip r:embed="rId2"/>
          <a:srcRect r="57677"/>
          <a:stretch>
            <a:fillRect/>
          </a:stretch>
        </p:blipFill>
        <p:spPr>
          <a:xfrm>
            <a:off x="1254443" y="3112855"/>
            <a:ext cx="3149025" cy="2735012"/>
          </a:xfrm>
          <a:prstGeom prst="rect">
            <a:avLst/>
          </a:prstGeom>
        </p:spPr>
      </p:pic>
      <p:pic>
        <p:nvPicPr>
          <p:cNvPr id="6" name="图片 5"/>
          <p:cNvPicPr>
            <a:picLocks noChangeAspect="1"/>
          </p:cNvPicPr>
          <p:nvPr/>
        </p:nvPicPr>
        <p:blipFill rotWithShape="1">
          <a:blip r:embed="rId2"/>
          <a:srcRect l="58284" r="-96"/>
          <a:stretch>
            <a:fillRect/>
          </a:stretch>
        </p:blipFill>
        <p:spPr>
          <a:xfrm>
            <a:off x="4687614" y="3112855"/>
            <a:ext cx="3111062" cy="273501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可见光</a:t>
            </a:r>
            <a:endParaRPr lang="zh-CN" altLang="en-US" dirty="0"/>
          </a:p>
        </p:txBody>
      </p:sp>
      <p:sp>
        <p:nvSpPr>
          <p:cNvPr id="3" name="内容占位符 2"/>
          <p:cNvSpPr>
            <a:spLocks noGrp="1"/>
          </p:cNvSpPr>
          <p:nvPr>
            <p:ph idx="1"/>
          </p:nvPr>
        </p:nvSpPr>
        <p:spPr/>
        <p:txBody>
          <a:bodyPr>
            <a:normAutofit/>
          </a:bodyPr>
          <a:lstStyle/>
          <a:p>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 可见光为电磁波的一部分</a:t>
            </a:r>
            <a:endPar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 可见光也就是人类视觉系统对它有反应的那部分</a:t>
            </a:r>
          </a:p>
          <a:p>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 波长大约介于</a:t>
            </a:r>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350 -780 nm (</a:t>
            </a: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纳米</a:t>
            </a:r>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 10^-8</a:t>
            </a:r>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米</a:t>
            </a:r>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a:t>
            </a:r>
          </a:p>
          <a:p>
            <a:r>
              <a:rPr lang="zh-CN" altLang="en-US" sz="2400" dirty="0">
                <a:latin typeface="Microsoft YaHei" panose="020B0503020204020204" pitchFamily="34" charset="-122"/>
                <a:ea typeface="Microsoft YaHei" panose="020B0503020204020204" pitchFamily="34" charset="-122"/>
                <a:cs typeface="Microsoft YaHei" panose="020B0503020204020204" pitchFamily="34" charset="-122"/>
              </a:rPr>
              <a:t> 波长大的对应于红色，短的对应于蓝色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dirty="0"/>
          </a:p>
        </p:txBody>
      </p:sp>
      <p:pic>
        <p:nvPicPr>
          <p:cNvPr id="20483" name="Picture 3" descr="E:\CG\交互式计算机图形学—基于OpenGL着色器的自顶向下方法（第六版）\Figures\CHAPTER01 JPEG\an01f16.jpg"/>
          <p:cNvPicPr>
            <a:picLocks noChangeAspect="1" noChangeArrowheads="1"/>
          </p:cNvPicPr>
          <p:nvPr/>
        </p:nvPicPr>
        <p:blipFill>
          <a:blip r:embed="rId2" cstate="print"/>
          <a:srcRect/>
          <a:stretch>
            <a:fillRect/>
          </a:stretch>
        </p:blipFill>
        <p:spPr bwMode="auto">
          <a:xfrm>
            <a:off x="3298528" y="3271759"/>
            <a:ext cx="5449595" cy="2396410"/>
          </a:xfrm>
          <a:prstGeom prst="rect">
            <a:avLst/>
          </a:prstGeom>
          <a:noFill/>
        </p:spPr>
      </p:pic>
      <p:grpSp>
        <p:nvGrpSpPr>
          <p:cNvPr id="5" name="Group 4"/>
          <p:cNvGrpSpPr/>
          <p:nvPr/>
        </p:nvGrpSpPr>
        <p:grpSpPr>
          <a:xfrm>
            <a:off x="861423" y="4122737"/>
            <a:ext cx="2892150" cy="2453640"/>
            <a:chOff x="449943" y="4161454"/>
            <a:chExt cx="3178468" cy="2696546"/>
          </a:xfrm>
        </p:grpSpPr>
        <p:pic>
          <p:nvPicPr>
            <p:cNvPr id="6" name="Picture 2" descr="E:\CG\交互式计算机图形学—基于OpenGL着色器的自顶向下方法（第六版）\Figures\CHAPTER02 JPEG\AN02F24.jpg"/>
            <p:cNvPicPr>
              <a:picLocks noChangeAspect="1" noChangeArrowheads="1"/>
            </p:cNvPicPr>
            <p:nvPr/>
          </p:nvPicPr>
          <p:blipFill>
            <a:blip r:embed="rId3" cstate="print"/>
            <a:srcRect/>
            <a:stretch>
              <a:fillRect/>
            </a:stretch>
          </p:blipFill>
          <p:spPr bwMode="auto">
            <a:xfrm>
              <a:off x="449943" y="4161454"/>
              <a:ext cx="3178468" cy="2696546"/>
            </a:xfrm>
            <a:prstGeom prst="rect">
              <a:avLst/>
            </a:prstGeom>
            <a:noFill/>
          </p:spPr>
        </p:pic>
        <p:sp>
          <p:nvSpPr>
            <p:cNvPr id="7" name="TextBox 6"/>
            <p:cNvSpPr txBox="1"/>
            <p:nvPr/>
          </p:nvSpPr>
          <p:spPr>
            <a:xfrm>
              <a:off x="2024744" y="4441372"/>
              <a:ext cx="292068" cy="369332"/>
            </a:xfrm>
            <a:prstGeom prst="rect">
              <a:avLst/>
            </a:prstGeom>
            <a:noFill/>
          </p:spPr>
          <p:txBody>
            <a:bodyPr wrap="none" rtlCol="0">
              <a:spAutoFit/>
            </a:bodyPr>
            <a:lstStyle/>
            <a:p>
              <a:r>
                <a:rPr lang="el-GR" altLang="zh-CN" dirty="0">
                  <a:ea typeface="方正超粗黑繁体"/>
                </a:rPr>
                <a:t>λ</a:t>
              </a:r>
              <a:endParaRPr lang="zh-CN" altLang="en-US"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RGB</a:t>
            </a:r>
            <a:r>
              <a:rPr lang="zh-CN" altLang="en-US" dirty="0"/>
              <a:t>颜色</a:t>
            </a:r>
          </a:p>
        </p:txBody>
      </p:sp>
      <p:sp>
        <p:nvSpPr>
          <p:cNvPr id="3" name="内容占位符 2"/>
          <p:cNvSpPr>
            <a:spLocks noGrp="1"/>
          </p:cNvSpPr>
          <p:nvPr>
            <p:ph idx="1"/>
          </p:nvPr>
        </p:nvSpPr>
        <p:spPr/>
        <p:txBody>
          <a:bodyPr/>
          <a:lstStyle/>
          <a:p>
            <a:pPr>
              <a:buClr>
                <a:srgbClr val="94003F"/>
              </a:buClr>
            </a:pPr>
            <a:r>
              <a:rPr lang="zh-CN" altLang="en-US" sz="2400" dirty="0"/>
              <a:t>理解颜色的三原色（</a:t>
            </a:r>
            <a:r>
              <a:rPr lang="en-US" altLang="zh-CN" sz="2400" dirty="0"/>
              <a:t>RGB</a:t>
            </a:r>
            <a:r>
              <a:rPr lang="zh-CN" altLang="en-US" sz="2400" dirty="0"/>
              <a:t>）原理</a:t>
            </a:r>
          </a:p>
          <a:p>
            <a:pPr lvl="1">
              <a:buClr>
                <a:schemeClr val="tx1"/>
              </a:buClr>
            </a:pPr>
            <a:r>
              <a:rPr lang="zh-CN" altLang="en-US" sz="1800" dirty="0"/>
              <a:t>颜色的每个分量在帧缓冲区中是分开存贮的</a:t>
            </a:r>
            <a:endParaRPr lang="en-US" altLang="zh-CN" sz="1800" dirty="0"/>
          </a:p>
          <a:p>
            <a:pPr lvl="1">
              <a:buClr>
                <a:schemeClr val="tx1"/>
              </a:buClr>
            </a:pPr>
            <a:r>
              <a:rPr lang="zh-CN" altLang="en-US" sz="1800" dirty="0"/>
              <a:t>通过对这些坐标进行代数操作导出结果</a:t>
            </a:r>
            <a:endParaRPr lang="en-US" altLang="zh-CN" sz="1800" dirty="0"/>
          </a:p>
          <a:p>
            <a:pPr lvl="1">
              <a:buClr>
                <a:schemeClr val="tx1"/>
              </a:buClr>
            </a:pPr>
            <a:r>
              <a:rPr lang="zh-CN" altLang="en-US" sz="1800" dirty="0"/>
              <a:t>注意在函数</a:t>
            </a:r>
            <a:r>
              <a:rPr lang="en-US" altLang="zh-CN" sz="1800" dirty="0"/>
              <a:t>glColor3f</a:t>
            </a:r>
            <a:r>
              <a:rPr lang="zh-CN" altLang="en-US" sz="1800" dirty="0"/>
              <a:t>中颜色值的变化范围是从</a:t>
            </a:r>
            <a:r>
              <a:rPr lang="en-US" altLang="zh-CN" sz="1800" dirty="0"/>
              <a:t>0.0</a:t>
            </a:r>
            <a:r>
              <a:rPr lang="zh-CN" altLang="en-US" sz="1800" dirty="0"/>
              <a:t>（无）到</a:t>
            </a:r>
          </a:p>
          <a:p>
            <a:pPr marL="457200" lvl="1" indent="0">
              <a:buClr>
                <a:schemeClr val="tx1"/>
              </a:buClr>
              <a:buNone/>
            </a:pPr>
            <a:r>
              <a:rPr lang="en-US" altLang="zh-CN" sz="1800" dirty="0"/>
              <a:t>   1.0</a:t>
            </a:r>
            <a:r>
              <a:rPr lang="zh-CN" altLang="en-US" sz="1800" dirty="0"/>
              <a:t>（全部）</a:t>
            </a:r>
            <a:r>
              <a:rPr lang="en-US" altLang="zh-CN" sz="1800" dirty="0"/>
              <a:t>, </a:t>
            </a:r>
            <a:r>
              <a:rPr lang="zh-CN" altLang="en-US" sz="1800" dirty="0"/>
              <a:t>而在</a:t>
            </a:r>
            <a:r>
              <a:rPr lang="en-US" altLang="zh-CN" sz="1800" dirty="0"/>
              <a:t>glColor3ub</a:t>
            </a:r>
            <a:r>
              <a:rPr lang="zh-CN" altLang="en-US" sz="1800" dirty="0"/>
              <a:t>中颜色值的变化范围是从</a:t>
            </a:r>
            <a:r>
              <a:rPr lang="en-US" altLang="zh-CN" sz="1800" dirty="0"/>
              <a:t>0</a:t>
            </a:r>
            <a:r>
              <a:rPr lang="zh-CN" altLang="en-US" sz="1800" dirty="0"/>
              <a:t>到</a:t>
            </a:r>
            <a:r>
              <a:rPr lang="en-US" altLang="zh-CN" sz="1800" dirty="0"/>
              <a:t>255</a:t>
            </a:r>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pic>
        <p:nvPicPr>
          <p:cNvPr id="5" name="图片 4"/>
          <p:cNvPicPr>
            <a:picLocks noChangeAspect="1"/>
          </p:cNvPicPr>
          <p:nvPr/>
        </p:nvPicPr>
        <p:blipFill>
          <a:blip r:embed="rId2"/>
          <a:stretch>
            <a:fillRect/>
          </a:stretch>
        </p:blipFill>
        <p:spPr>
          <a:xfrm>
            <a:off x="2255415" y="3429009"/>
            <a:ext cx="5380296" cy="289906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3"/>
            <a:ext cx="3908067"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in vec3 </a:t>
            </a:r>
            <a:r>
              <a:rPr lang="en-US" dirty="0" err="1">
                <a:latin typeface="ZztexMono-Regular"/>
              </a:rPr>
              <a:t>vPosition</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gl_Position</a:t>
            </a:r>
            <a:r>
              <a:rPr lang="en-US" dirty="0">
                <a:latin typeface="ZztexMono-Regular"/>
              </a:rPr>
              <a:t> = vec4(</a:t>
            </a:r>
            <a:r>
              <a:rPr lang="en-US" dirty="0" err="1">
                <a:latin typeface="ZztexMono-Regular"/>
              </a:rPr>
              <a:t>vPosition</a:t>
            </a:r>
            <a:r>
              <a:rPr lang="en-US" dirty="0">
                <a:latin typeface="ZztexMono-Regular"/>
              </a:rPr>
              <a:t>, 1.0);</a:t>
            </a:r>
          </a:p>
          <a:p>
            <a:r>
              <a:rPr lang="en-US" dirty="0">
                <a:latin typeface="ZztexMono-Regular"/>
              </a:rPr>
              <a:t>}</a:t>
            </a:r>
          </a:p>
        </p:txBody>
      </p:sp>
      <p:sp>
        <p:nvSpPr>
          <p:cNvPr id="7" name="Rectangle 6"/>
          <p:cNvSpPr/>
          <p:nvPr/>
        </p:nvSpPr>
        <p:spPr>
          <a:xfrm>
            <a:off x="5171898" y="2650763"/>
            <a:ext cx="3741515" cy="2308324"/>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out vec4 </a:t>
            </a:r>
            <a:r>
              <a:rPr lang="en-US" dirty="0" err="1">
                <a:latin typeface="ZztexMono-Regular"/>
              </a:rPr>
              <a:t>fColor</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    </a:t>
            </a:r>
          </a:p>
          <a:p>
            <a:r>
              <a:rPr lang="zh-CN" altLang="en-US" dirty="0">
                <a:latin typeface="ZztexMono-Regular"/>
              </a:rPr>
              <a:t>        </a:t>
            </a:r>
            <a:r>
              <a:rPr lang="en-US" dirty="0" err="1">
                <a:latin typeface="ZztexMono-Regular"/>
              </a:rPr>
              <a:t>fColor</a:t>
            </a:r>
            <a:r>
              <a:rPr lang="en-US" dirty="0">
                <a:latin typeface="ZztexMono-Regular"/>
              </a:rPr>
              <a:t> = vec4(1.0, 0.0, 0.0, 1.0);</a:t>
            </a:r>
          </a:p>
          <a:p>
            <a:r>
              <a:rPr lang="en-US" dirty="0">
                <a:latin typeface="ZztexMono-Regular"/>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1706257" y="3389111"/>
            <a:ext cx="5739072" cy="646331"/>
          </a:xfrm>
          <a:prstGeom prst="rect">
            <a:avLst/>
          </a:prstGeom>
          <a:noFill/>
        </p:spPr>
        <p:txBody>
          <a:bodyPr wrap="none" rtlCol="0">
            <a:spAutoFit/>
          </a:bodyPr>
          <a:lstStyle/>
          <a:p>
            <a:pPr algn="ctr"/>
            <a:r>
              <a:rPr lang="en-US" altLang="zh-CN" sz="3600" b="1" dirty="0">
                <a:latin typeface="Microsoft YaHei" panose="020B0503020204020204" pitchFamily="34" charset="-122"/>
                <a:ea typeface="Microsoft YaHei" panose="020B0503020204020204" pitchFamily="34" charset="-122"/>
              </a:rPr>
              <a:t>OpenGL</a:t>
            </a:r>
            <a:r>
              <a:rPr lang="zh-CN" altLang="en-US" sz="3600" b="1" dirty="0">
                <a:latin typeface="Microsoft YaHei" panose="020B0503020204020204" pitchFamily="34" charset="-122"/>
                <a:ea typeface="Microsoft YaHei" panose="020B0503020204020204" pitchFamily="34" charset="-122"/>
              </a:rPr>
              <a:t>初始化与程序结构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055567"/>
            <a:ext cx="7886700" cy="5176044"/>
          </a:xfrm>
        </p:spPr>
        <p:txBody>
          <a:bodyPr>
            <a:normAutofit/>
          </a:bodyPr>
          <a:lstStyle/>
          <a:p>
            <a:pPr>
              <a:buClr>
                <a:srgbClr val="94003F"/>
              </a:buClr>
            </a:pPr>
            <a:endParaRPr lang="en-US" altLang="zh-CN" dirty="0"/>
          </a:p>
          <a:p>
            <a:pPr>
              <a:buClr>
                <a:srgbClr val="94003F"/>
              </a:buClr>
            </a:pPr>
            <a:r>
              <a:rPr lang="zh-CN" altLang="en-US" dirty="0"/>
              <a:t>图形编程与图形</a:t>
            </a:r>
            <a:r>
              <a:rPr lang="en-US" altLang="zh-CN" dirty="0"/>
              <a:t>API</a:t>
            </a:r>
          </a:p>
          <a:p>
            <a:pPr>
              <a:buClr>
                <a:srgbClr val="94003F"/>
              </a:buClr>
            </a:pPr>
            <a:r>
              <a:rPr lang="en-US" altLang="zh-CN" dirty="0">
                <a:solidFill>
                  <a:srgbClr val="00B0F0"/>
                </a:solidFill>
              </a:rPr>
              <a:t>OpenGL</a:t>
            </a:r>
            <a:r>
              <a:rPr lang="zh-CN" altLang="en-US" dirty="0"/>
              <a:t>编程与着色器语言</a:t>
            </a:r>
            <a:endParaRPr lang="en-US" altLang="zh-CN" dirty="0"/>
          </a:p>
          <a:p>
            <a:r>
              <a:rPr lang="en-US" altLang="zh-CN" dirty="0">
                <a:solidFill>
                  <a:srgbClr val="00B0F0"/>
                </a:solidFill>
              </a:rPr>
              <a:t>OpenGL</a:t>
            </a:r>
            <a:r>
              <a:rPr lang="zh-CN" altLang="en-US" dirty="0"/>
              <a:t>的图元与观察</a:t>
            </a:r>
            <a:endParaRPr lang="en-US" altLang="zh-CN" dirty="0"/>
          </a:p>
          <a:p>
            <a:r>
              <a:rPr lang="en-US" altLang="zh-CN" dirty="0">
                <a:solidFill>
                  <a:srgbClr val="00B0F0"/>
                </a:solidFill>
              </a:rPr>
              <a:t>OpenGL</a:t>
            </a:r>
            <a:r>
              <a:rPr lang="zh-CN" altLang="en-US" dirty="0"/>
              <a:t>的属性与颜色</a:t>
            </a:r>
            <a:endParaRPr lang="en-US" altLang="zh-CN" dirty="0"/>
          </a:p>
          <a:p>
            <a:r>
              <a:rPr lang="en-US" altLang="zh-CN" dirty="0">
                <a:solidFill>
                  <a:srgbClr val="00B0F0"/>
                </a:solidFill>
              </a:rPr>
              <a:t>OpenGL</a:t>
            </a:r>
            <a:r>
              <a:rPr lang="zh-CN" altLang="en-US" dirty="0"/>
              <a:t>初始化与程序结构</a:t>
            </a:r>
            <a:endParaRPr lang="en-US" altLang="zh-CN" dirty="0"/>
          </a:p>
          <a:p>
            <a:pPr lvl="1"/>
            <a:r>
              <a:rPr lang="zh-CN" altLang="en-US" dirty="0"/>
              <a:t>图形程序示例 </a:t>
            </a:r>
            <a:r>
              <a:rPr lang="en-US" altLang="zh-CN" dirty="0"/>
              <a:t>-- </a:t>
            </a:r>
            <a:r>
              <a:rPr lang="en-US" altLang="zh-CN" dirty="0" err="1"/>
              <a:t>Sierpinski</a:t>
            </a:r>
            <a:r>
              <a:rPr lang="zh-CN" altLang="en-US" dirty="0"/>
              <a:t>镂垫</a:t>
            </a:r>
            <a:endParaRPr lang="en-US" altLang="zh-CN" dirty="0"/>
          </a:p>
          <a:p>
            <a:pPr lvl="1"/>
            <a:r>
              <a:rPr lang="zh-CN" altLang="en-US" dirty="0"/>
              <a:t>图形</a:t>
            </a:r>
            <a:r>
              <a:rPr lang="en-US" altLang="zh-CN" dirty="0"/>
              <a:t>/</a:t>
            </a:r>
            <a:r>
              <a:rPr lang="zh-CN" altLang="en-US" dirty="0"/>
              <a:t>几何数据及其算法 </a:t>
            </a:r>
            <a:r>
              <a:rPr lang="en-US" altLang="zh-CN" dirty="0"/>
              <a:t>-- </a:t>
            </a:r>
            <a:r>
              <a:rPr lang="zh-CN" altLang="en-US" dirty="0"/>
              <a:t>多边形和递归</a:t>
            </a:r>
            <a:endParaRPr lang="en-US" altLang="zh-CN" dirty="0"/>
          </a:p>
          <a:p>
            <a:pPr lvl="1"/>
            <a:r>
              <a:rPr lang="zh-CN" altLang="en-US" dirty="0"/>
              <a:t>三维</a:t>
            </a:r>
            <a:r>
              <a:rPr lang="en-US" altLang="zh-CN" dirty="0" err="1"/>
              <a:t>Sierpinski</a:t>
            </a:r>
            <a:r>
              <a:rPr lang="zh-CN" altLang="en-US" dirty="0"/>
              <a:t>镂垫</a:t>
            </a:r>
          </a:p>
          <a:p>
            <a:r>
              <a:rPr lang="zh-CN" altLang="en-US" dirty="0"/>
              <a:t>图形编程的交互方式</a:t>
            </a:r>
          </a:p>
          <a:p>
            <a:pPr>
              <a:buClr>
                <a:srgbClr val="94003F"/>
              </a:buClr>
            </a:pP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Sierpinski</a:t>
            </a:r>
            <a:r>
              <a:rPr lang="zh-CN" altLang="en-US" dirty="0"/>
              <a:t>镂垫的</a:t>
            </a:r>
            <a:r>
              <a:rPr lang="en-US" altLang="zh-CN" dirty="0"/>
              <a:t>OpenGL</a:t>
            </a:r>
            <a:r>
              <a:rPr lang="zh-CN" altLang="en-US" dirty="0"/>
              <a:t>程序</a:t>
            </a:r>
          </a:p>
        </p:txBody>
      </p:sp>
      <p:sp>
        <p:nvSpPr>
          <p:cNvPr id="3" name="内容占位符 2"/>
          <p:cNvSpPr>
            <a:spLocks noGrp="1"/>
          </p:cNvSpPr>
          <p:nvPr>
            <p:ph idx="1"/>
          </p:nvPr>
        </p:nvSpPr>
        <p:spPr/>
        <p:txBody>
          <a:bodyPr/>
          <a:lstStyle/>
          <a:p>
            <a:pPr>
              <a:buClr>
                <a:srgbClr val="94003F"/>
              </a:buClr>
            </a:pPr>
            <a:r>
              <a:rPr lang="en-US" altLang="zh-CN" sz="2400" dirty="0"/>
              <a:t>Implementation!</a:t>
            </a:r>
            <a:endParaRPr lang="zh-CN" altLang="en-US" sz="2400" dirty="0"/>
          </a:p>
          <a:p>
            <a:pPr lvl="1">
              <a:buClr>
                <a:schemeClr val="tx1"/>
              </a:buClr>
            </a:pPr>
            <a:r>
              <a:rPr lang="zh-CN" altLang="en-US" sz="1800" dirty="0"/>
              <a:t>选择运行环境</a:t>
            </a:r>
            <a:r>
              <a:rPr lang="en-US" altLang="zh-CN" sz="1800" dirty="0"/>
              <a:t>Win/Mac/Linux/Web</a:t>
            </a:r>
          </a:p>
          <a:p>
            <a:pPr lvl="1">
              <a:buClr>
                <a:schemeClr val="tx1"/>
              </a:buClr>
            </a:pPr>
            <a:r>
              <a:rPr lang="zh-CN" altLang="en-US" sz="1800" dirty="0"/>
              <a:t>配置</a:t>
            </a:r>
            <a:r>
              <a:rPr lang="en-US" altLang="zh-CN" sz="1800" dirty="0"/>
              <a:t>OpenGL</a:t>
            </a:r>
            <a:r>
              <a:rPr lang="zh-CN" altLang="en-US" sz="1800" dirty="0"/>
              <a:t>环境</a:t>
            </a:r>
            <a:endParaRPr lang="en-US" altLang="zh-CN" sz="1800" dirty="0"/>
          </a:p>
          <a:p>
            <a:pPr lvl="1">
              <a:buClr>
                <a:schemeClr val="tx1"/>
              </a:buClr>
            </a:pPr>
            <a:r>
              <a:rPr lang="zh-CN" altLang="en-US" sz="1800" dirty="0"/>
              <a:t>构建</a:t>
            </a:r>
            <a:r>
              <a:rPr lang="en-US" altLang="zh-CN" sz="1800" dirty="0" err="1"/>
              <a:t>Sierpinski</a:t>
            </a:r>
            <a:r>
              <a:rPr lang="zh-CN" altLang="en-US" sz="1800" dirty="0"/>
              <a:t>镂垫的点面数据</a:t>
            </a:r>
            <a:endParaRPr lang="en-US" altLang="zh-CN" sz="1800" dirty="0"/>
          </a:p>
          <a:p>
            <a:pPr lvl="1">
              <a:buClr>
                <a:schemeClr val="tx1"/>
              </a:buClr>
            </a:pPr>
            <a:r>
              <a:rPr lang="en-US" altLang="zh-CN" dirty="0"/>
              <a:t>Coding</a:t>
            </a:r>
          </a:p>
          <a:p>
            <a:pPr lvl="1">
              <a:buClr>
                <a:schemeClr val="tx1"/>
              </a:buClr>
            </a:pPr>
            <a:r>
              <a:rPr lang="en-US" altLang="zh-CN" dirty="0"/>
              <a:t>Enjoying &amp; Learning</a:t>
            </a:r>
          </a:p>
          <a:p>
            <a:r>
              <a:rPr lang="zh-CN" altLang="en-US" sz="2400" dirty="0"/>
              <a:t>使用</a:t>
            </a:r>
            <a:r>
              <a:rPr lang="en-US" altLang="zh-CN" sz="2400" dirty="0"/>
              <a:t>GLFW</a:t>
            </a:r>
            <a:r>
              <a:rPr lang="zh-CN" altLang="en-US" sz="2400" dirty="0"/>
              <a:t>库实现</a:t>
            </a:r>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pic>
        <p:nvPicPr>
          <p:cNvPr id="8" name="图片 7"/>
          <p:cNvPicPr>
            <a:picLocks noChangeAspect="1"/>
          </p:cNvPicPr>
          <p:nvPr/>
        </p:nvPicPr>
        <p:blipFill>
          <a:blip r:embed="rId2"/>
          <a:stretch>
            <a:fillRect/>
          </a:stretch>
        </p:blipFill>
        <p:spPr>
          <a:xfrm>
            <a:off x="2065427" y="3842919"/>
            <a:ext cx="5824809" cy="283251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代码</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sp>
        <p:nvSpPr>
          <p:cNvPr id="5" name="矩形 4"/>
          <p:cNvSpPr/>
          <p:nvPr/>
        </p:nvSpPr>
        <p:spPr>
          <a:xfrm>
            <a:off x="2014316" y="944806"/>
            <a:ext cx="6027505" cy="5909310"/>
          </a:xfrm>
          <a:prstGeom prst="rect">
            <a:avLst/>
          </a:prstGeom>
          <a:solidFill>
            <a:srgbClr val="BDD7EE">
              <a:alpha val="52941"/>
            </a:srgbClr>
          </a:solidFill>
        </p:spPr>
        <p:txBody>
          <a:bodyPr wrap="square">
            <a:spAutoFit/>
          </a:bodyPr>
          <a:lstStyle/>
          <a:p>
            <a:r>
              <a:rPr lang="en-US" altLang="zh-CN" dirty="0">
                <a:latin typeface="ZztexMono-Regular"/>
              </a:rPr>
              <a:t>#</a:t>
            </a:r>
            <a:r>
              <a:rPr lang="en-US" altLang="zh-CN" dirty="0">
                <a:solidFill>
                  <a:srgbClr val="0000FF"/>
                </a:solidFill>
                <a:latin typeface="ZztexMono-Regular"/>
              </a:rPr>
              <a:t>include</a:t>
            </a:r>
            <a:r>
              <a:rPr lang="en-US" altLang="zh-CN" dirty="0">
                <a:latin typeface="ZztexMono-Regular"/>
              </a:rPr>
              <a:t> &lt;glad/</a:t>
            </a:r>
            <a:r>
              <a:rPr lang="en-US" altLang="zh-CN" dirty="0" err="1">
                <a:latin typeface="ZztexMono-Regular"/>
              </a:rPr>
              <a:t>glad.h</a:t>
            </a:r>
            <a:r>
              <a:rPr lang="en-US" altLang="zh-CN" dirty="0">
                <a:latin typeface="ZztexMono-Regular"/>
              </a:rPr>
              <a:t>&gt;</a:t>
            </a:r>
          </a:p>
          <a:p>
            <a:r>
              <a:rPr lang="en-US" altLang="zh-CN" dirty="0">
                <a:latin typeface="ZztexMono-Regular"/>
              </a:rPr>
              <a:t>#</a:t>
            </a:r>
            <a:r>
              <a:rPr lang="en-US" altLang="zh-CN" dirty="0">
                <a:solidFill>
                  <a:srgbClr val="0000FF"/>
                </a:solidFill>
                <a:latin typeface="ZztexMono-Regular"/>
              </a:rPr>
              <a:t>include</a:t>
            </a:r>
            <a:r>
              <a:rPr lang="en-US" altLang="zh-CN" dirty="0">
                <a:latin typeface="ZztexMono-Regular"/>
              </a:rPr>
              <a:t> &lt;GLFW/glfw3.h&gt;</a:t>
            </a:r>
          </a:p>
          <a:p>
            <a:r>
              <a:rPr lang="en-US" altLang="zh-CN" dirty="0">
                <a:solidFill>
                  <a:srgbClr val="0000FF"/>
                </a:solidFill>
                <a:latin typeface="ZztexMono-Regular"/>
              </a:rPr>
              <a:t>int</a:t>
            </a:r>
            <a:r>
              <a:rPr lang="en-US" altLang="zh-CN" dirty="0">
                <a:latin typeface="ZztexMono-Regular"/>
              </a:rPr>
              <a:t> main(</a:t>
            </a:r>
            <a:r>
              <a:rPr lang="en-US" altLang="zh-CN" dirty="0">
                <a:solidFill>
                  <a:srgbClr val="0000FF"/>
                </a:solidFill>
                <a:latin typeface="ZztexMono-Regular"/>
              </a:rPr>
              <a:t>int</a:t>
            </a:r>
            <a:r>
              <a:rPr lang="en-US" altLang="zh-CN" dirty="0">
                <a:latin typeface="ZztexMono-Regular"/>
              </a:rPr>
              <a:t> </a:t>
            </a:r>
            <a:r>
              <a:rPr lang="en-US" altLang="zh-CN" dirty="0" err="1">
                <a:latin typeface="ZztexMono-Regular"/>
              </a:rPr>
              <a:t>argc</a:t>
            </a:r>
            <a:r>
              <a:rPr lang="en-US" altLang="zh-CN" dirty="0">
                <a:latin typeface="ZztexMono-Regular"/>
              </a:rPr>
              <a:t>, </a:t>
            </a:r>
            <a:r>
              <a:rPr lang="en-US" altLang="zh-CN" dirty="0">
                <a:solidFill>
                  <a:srgbClr val="0000FF"/>
                </a:solidFill>
                <a:latin typeface="ZztexMono-Regular"/>
              </a:rPr>
              <a:t>char</a:t>
            </a:r>
            <a:r>
              <a:rPr lang="en-US" altLang="zh-CN" dirty="0">
                <a:latin typeface="ZztexMono-Regular"/>
              </a:rPr>
              <a:t> **</a:t>
            </a:r>
            <a:r>
              <a:rPr lang="en-US" altLang="zh-CN" dirty="0" err="1">
                <a:latin typeface="ZztexMono-Regular"/>
              </a:rPr>
              <a:t>argv</a:t>
            </a:r>
            <a:r>
              <a:rPr lang="en-US" altLang="zh-CN" dirty="0">
                <a:latin typeface="ZztexMono-Regular"/>
              </a:rPr>
              <a:t>)</a:t>
            </a:r>
          </a:p>
          <a:p>
            <a:r>
              <a:rPr lang="en-US" altLang="zh-CN" dirty="0">
                <a:latin typeface="ZztexMono-Regular"/>
              </a:rPr>
              <a:t>{</a:t>
            </a:r>
          </a:p>
          <a:p>
            <a:pPr lvl="1"/>
            <a:r>
              <a:rPr lang="en-US" altLang="zh-CN" dirty="0" err="1">
                <a:latin typeface="ZztexMono-Regular"/>
              </a:rPr>
              <a:t>glfwInit</a:t>
            </a:r>
            <a:r>
              <a:rPr lang="en-US" altLang="zh-CN" dirty="0">
                <a:latin typeface="ZztexMono-Regular"/>
              </a:rPr>
              <a:t>();</a:t>
            </a:r>
          </a:p>
          <a:p>
            <a:pPr lvl="1"/>
            <a:r>
              <a:rPr lang="en-US" altLang="zh-CN" dirty="0" err="1">
                <a:latin typeface="ZztexMono-Regular"/>
              </a:rPr>
              <a:t>glfwWindowHint</a:t>
            </a:r>
            <a:r>
              <a:rPr lang="en-US" altLang="zh-CN" dirty="0">
                <a:latin typeface="ZztexMono-Regular"/>
              </a:rPr>
              <a:t>(GLFW_CONTEXT_VERSION_MAJOR, 3);</a:t>
            </a:r>
          </a:p>
          <a:p>
            <a:pPr lvl="1"/>
            <a:r>
              <a:rPr lang="en-US" altLang="zh-CN" dirty="0" err="1">
                <a:latin typeface="ZztexMono-Regular"/>
              </a:rPr>
              <a:t>glfwWindowHint</a:t>
            </a:r>
            <a:r>
              <a:rPr lang="en-US" altLang="zh-CN" dirty="0">
                <a:latin typeface="ZztexMono-Regular"/>
              </a:rPr>
              <a:t>(GLFW_CONTEXT_VERSION_MINOR, 3);</a:t>
            </a:r>
          </a:p>
          <a:p>
            <a:pPr lvl="1"/>
            <a:r>
              <a:rPr lang="en-US" altLang="zh-CN" dirty="0" err="1">
                <a:latin typeface="ZztexMono-Regular"/>
              </a:rPr>
              <a:t>glfwWindowHint</a:t>
            </a:r>
            <a:r>
              <a:rPr lang="en-US" altLang="zh-CN" dirty="0">
                <a:latin typeface="ZztexMono-Regular"/>
              </a:rPr>
              <a:t>(GLFW_OPENGL_PROFILE,GLFW_OPENGL_CORE_PROFILE);</a:t>
            </a:r>
          </a:p>
          <a:p>
            <a:pPr lvl="1"/>
            <a:endParaRPr lang="en-US" altLang="zh-CN" dirty="0">
              <a:latin typeface="ZztexMono-Regular"/>
            </a:endParaRPr>
          </a:p>
          <a:p>
            <a:pPr lvl="1"/>
            <a:r>
              <a:rPr lang="en-US" altLang="zh-CN" dirty="0" err="1">
                <a:latin typeface="ZztexMono-Regular"/>
              </a:rPr>
              <a:t>glfwCreateWindow</a:t>
            </a:r>
            <a:r>
              <a:rPr lang="en-US" altLang="zh-CN" dirty="0">
                <a:latin typeface="ZztexMono-Regular"/>
              </a:rPr>
              <a:t>(512, 512, "Red Triangle", NULL, NULL);</a:t>
            </a:r>
          </a:p>
          <a:p>
            <a:pPr lvl="1"/>
            <a:r>
              <a:rPr lang="en-US" altLang="zh-CN" dirty="0">
                <a:solidFill>
                  <a:schemeClr val="accent6">
                    <a:lumMod val="75000"/>
                  </a:schemeClr>
                </a:solidFill>
                <a:latin typeface="ZztexMono-Regular"/>
              </a:rPr>
              <a:t>// </a:t>
            </a:r>
            <a:r>
              <a:rPr lang="zh-CN" altLang="en-US" dirty="0">
                <a:solidFill>
                  <a:schemeClr val="accent6">
                    <a:lumMod val="75000"/>
                  </a:schemeClr>
                </a:solidFill>
                <a:latin typeface="ZztexMono-Regular"/>
              </a:rPr>
              <a:t>调用任何</a:t>
            </a:r>
            <a:r>
              <a:rPr lang="en-US" altLang="zh-CN" dirty="0">
                <a:solidFill>
                  <a:schemeClr val="accent6">
                    <a:lumMod val="75000"/>
                  </a:schemeClr>
                </a:solidFill>
                <a:latin typeface="ZztexMono-Regular"/>
              </a:rPr>
              <a:t>OpenGL</a:t>
            </a:r>
            <a:r>
              <a:rPr lang="zh-CN" altLang="en-US" dirty="0">
                <a:solidFill>
                  <a:schemeClr val="accent6">
                    <a:lumMod val="75000"/>
                  </a:schemeClr>
                </a:solidFill>
                <a:latin typeface="ZztexMono-Regular"/>
              </a:rPr>
              <a:t>的函数之前初始化</a:t>
            </a:r>
            <a:r>
              <a:rPr lang="en-US" altLang="zh-CN" dirty="0">
                <a:solidFill>
                  <a:schemeClr val="accent6">
                    <a:lumMod val="75000"/>
                  </a:schemeClr>
                </a:solidFill>
                <a:latin typeface="ZztexMono-Regular"/>
              </a:rPr>
              <a:t>GLAD</a:t>
            </a:r>
          </a:p>
          <a:p>
            <a:pPr lvl="1"/>
            <a:r>
              <a:rPr lang="en-US" altLang="zh-CN" dirty="0" err="1">
                <a:latin typeface="ZztexMono-Regular"/>
              </a:rPr>
              <a:t>gladLoadGLLoader</a:t>
            </a:r>
            <a:r>
              <a:rPr lang="en-US" altLang="zh-CN" dirty="0">
                <a:latin typeface="ZztexMono-Regular"/>
              </a:rPr>
              <a:t>((</a:t>
            </a:r>
            <a:r>
              <a:rPr lang="en-US" altLang="zh-CN" dirty="0" err="1">
                <a:latin typeface="ZztexMono-Regular"/>
              </a:rPr>
              <a:t>GLADloadproc</a:t>
            </a:r>
            <a:r>
              <a:rPr lang="en-US" altLang="zh-CN" dirty="0">
                <a:latin typeface="ZztexMono-Regular"/>
              </a:rPr>
              <a:t>)</a:t>
            </a:r>
            <a:r>
              <a:rPr lang="en-US" altLang="zh-CN" dirty="0" err="1">
                <a:latin typeface="ZztexMono-Regular"/>
              </a:rPr>
              <a:t>glfwGetProcAddress</a:t>
            </a:r>
            <a:r>
              <a:rPr lang="en-US" altLang="zh-CN" dirty="0">
                <a:latin typeface="ZztexMono-Regular"/>
              </a:rPr>
              <a:t>)</a:t>
            </a:r>
          </a:p>
          <a:p>
            <a:pPr lvl="1"/>
            <a:endParaRPr lang="en-US" altLang="zh-CN" dirty="0">
              <a:latin typeface="ZztexMono-Regular"/>
            </a:endParaRPr>
          </a:p>
          <a:p>
            <a:pPr lvl="1"/>
            <a:r>
              <a:rPr lang="en-US" altLang="zh-CN" dirty="0" err="1">
                <a:latin typeface="ZztexMono-Regular"/>
              </a:rPr>
              <a:t>init</a:t>
            </a:r>
            <a:r>
              <a:rPr lang="en-US" altLang="zh-CN" dirty="0">
                <a:latin typeface="ZztexMono-Regular"/>
              </a:rPr>
              <a:t>();</a:t>
            </a:r>
          </a:p>
          <a:p>
            <a:pPr lvl="1"/>
            <a:r>
              <a:rPr lang="en-US" altLang="zh-CN" dirty="0">
                <a:latin typeface="ZztexMono-Regular"/>
              </a:rPr>
              <a:t>while (!</a:t>
            </a:r>
            <a:r>
              <a:rPr lang="en-US" altLang="zh-CN" dirty="0" err="1">
                <a:latin typeface="ZztexMono-Regular"/>
              </a:rPr>
              <a:t>glfwWindowShouldClose</a:t>
            </a:r>
            <a:r>
              <a:rPr lang="en-US" altLang="zh-CN" dirty="0">
                <a:latin typeface="ZztexMono-Regular"/>
              </a:rPr>
              <a:t>(window))</a:t>
            </a:r>
          </a:p>
          <a:p>
            <a:pPr lvl="1"/>
            <a:r>
              <a:rPr lang="en-US" altLang="zh-CN" dirty="0">
                <a:latin typeface="ZztexMono-Regular"/>
              </a:rPr>
              <a:t>{</a:t>
            </a:r>
          </a:p>
          <a:p>
            <a:pPr lvl="1"/>
            <a:r>
              <a:rPr lang="en-US" altLang="zh-CN" dirty="0">
                <a:latin typeface="ZztexMono-Regular"/>
              </a:rPr>
              <a:t>	display();</a:t>
            </a:r>
          </a:p>
          <a:p>
            <a:pPr lvl="1"/>
            <a:r>
              <a:rPr lang="en-US" altLang="zh-CN" dirty="0">
                <a:latin typeface="ZztexMono-Regular"/>
              </a:rPr>
              <a:t>}</a:t>
            </a:r>
          </a:p>
          <a:p>
            <a:pPr lvl="1"/>
            <a:r>
              <a:rPr lang="en-US" altLang="zh-CN" dirty="0">
                <a:latin typeface="ZztexMono-Regular"/>
              </a:rPr>
              <a:t>return</a:t>
            </a:r>
            <a:r>
              <a:rPr lang="zh-CN" altLang="en-US" dirty="0">
                <a:latin typeface="ZztexMono-Regular"/>
              </a:rPr>
              <a:t> </a:t>
            </a:r>
            <a:r>
              <a:rPr lang="en-US" altLang="zh-CN" dirty="0">
                <a:latin typeface="ZztexMono-Regular"/>
              </a:rPr>
              <a:t>0;</a:t>
            </a:r>
          </a:p>
          <a:p>
            <a:r>
              <a:rPr lang="en-US" altLang="zh-CN" dirty="0">
                <a:latin typeface="ZztexMono-Regular"/>
              </a:rPr>
              <a:t>}</a:t>
            </a:r>
            <a:endParaRPr lang="zh-CN" altLang="en-US" dirty="0"/>
          </a:p>
        </p:txBody>
      </p:sp>
      <p:sp>
        <p:nvSpPr>
          <p:cNvPr id="7" name="MH_Number_4"/>
          <p:cNvSpPr/>
          <p:nvPr>
            <p:custDataLst>
              <p:tags r:id="rId1"/>
            </p:custDataLst>
          </p:nvPr>
        </p:nvSpPr>
        <p:spPr>
          <a:xfrm rot="324025" flipH="1">
            <a:off x="4037299" y="5400111"/>
            <a:ext cx="2887197" cy="1177157"/>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zh-CN" altLang="en-US" sz="3200" dirty="0">
                <a:solidFill>
                  <a:srgbClr val="FFFFFF"/>
                </a:solidFill>
                <a:latin typeface="Impact" panose="020B0806030902050204" pitchFamily="34" charset="0"/>
              </a:rPr>
              <a:t>绘制调用</a:t>
            </a:r>
            <a:endParaRPr lang="en-US" altLang="zh-CN" sz="3200" dirty="0">
              <a:solidFill>
                <a:srgbClr val="FFFFFF"/>
              </a:solidFill>
              <a:latin typeface="Impact" panose="020B0806030902050204" pitchFamily="34" charset="0"/>
            </a:endParaRPr>
          </a:p>
          <a:p>
            <a:pPr algn="ctr"/>
            <a:r>
              <a:rPr lang="zh-CN" altLang="en-US" sz="3200" dirty="0">
                <a:solidFill>
                  <a:srgbClr val="FFFFFF"/>
                </a:solidFill>
                <a:latin typeface="Impact" panose="020B0806030902050204" pitchFamily="34" charset="0"/>
              </a:rPr>
              <a:t>函数</a:t>
            </a:r>
          </a:p>
        </p:txBody>
      </p:sp>
      <p:sp>
        <p:nvSpPr>
          <p:cNvPr id="8" name="MH_Number_5"/>
          <p:cNvSpPr/>
          <p:nvPr>
            <p:custDataLst>
              <p:tags r:id="rId2"/>
            </p:custDataLst>
          </p:nvPr>
        </p:nvSpPr>
        <p:spPr>
          <a:xfrm rot="21177383">
            <a:off x="48421" y="4837418"/>
            <a:ext cx="2484834" cy="1103034"/>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zh-CN" altLang="en-US" sz="3200" dirty="0">
                <a:solidFill>
                  <a:srgbClr val="FFFFFF"/>
                </a:solidFill>
                <a:latin typeface="Impact" panose="020B0806030902050204" pitchFamily="34" charset="0"/>
              </a:rPr>
              <a:t>事件机制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500"/>
                                        <p:tgtEl>
                                          <p:spTgt spid="7"/>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circle(ou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Sierpinski</a:t>
            </a:r>
            <a:r>
              <a:rPr lang="zh-CN" altLang="en-US" dirty="0"/>
              <a:t>程序的绘制部分</a:t>
            </a:r>
          </a:p>
        </p:txBody>
      </p:sp>
      <p:sp>
        <p:nvSpPr>
          <p:cNvPr id="3" name="内容占位符 2"/>
          <p:cNvSpPr>
            <a:spLocks noGrp="1"/>
          </p:cNvSpPr>
          <p:nvPr>
            <p:ph idx="1"/>
          </p:nvPr>
        </p:nvSpPr>
        <p:spPr/>
        <p:txBody>
          <a:bodyPr/>
          <a:lstStyle/>
          <a:p>
            <a:pPr>
              <a:buClr>
                <a:srgbClr val="94003F"/>
              </a:buClr>
            </a:pPr>
            <a:r>
              <a:rPr lang="zh-CN" altLang="en-US" sz="2400" dirty="0"/>
              <a:t>绘制部分的主要功能</a:t>
            </a:r>
            <a:r>
              <a:rPr lang="en-US" altLang="zh-CN" sz="2400" dirty="0"/>
              <a:t>:</a:t>
            </a:r>
            <a:endParaRPr lang="zh-CN" altLang="en-US" sz="2400" dirty="0"/>
          </a:p>
          <a:p>
            <a:pPr lvl="1">
              <a:buClr>
                <a:schemeClr val="tx1"/>
              </a:buClr>
            </a:pPr>
            <a:r>
              <a:rPr lang="zh-CN" altLang="en-US" sz="1800" dirty="0"/>
              <a:t>准备数据</a:t>
            </a:r>
            <a:endParaRPr lang="en-US" altLang="zh-CN" sz="1800" dirty="0"/>
          </a:p>
          <a:p>
            <a:pPr lvl="1">
              <a:buClr>
                <a:schemeClr val="tx1"/>
              </a:buClr>
            </a:pPr>
            <a:r>
              <a:rPr lang="zh-CN" altLang="en-US" sz="1800" dirty="0"/>
              <a:t>调用图形</a:t>
            </a:r>
            <a:r>
              <a:rPr lang="en-US" altLang="zh-CN" sz="1800" dirty="0"/>
              <a:t>API</a:t>
            </a:r>
            <a:r>
              <a:rPr lang="zh-CN" altLang="en-US" sz="1800" dirty="0"/>
              <a:t>将数据送入</a:t>
            </a:r>
            <a:r>
              <a:rPr lang="en-US" altLang="zh-CN" sz="1800" dirty="0"/>
              <a:t>GPU</a:t>
            </a:r>
            <a:endParaRPr lang="en-US" altLang="zh-CN" dirty="0"/>
          </a:p>
          <a:p>
            <a:r>
              <a:rPr lang="zh-CN" altLang="en-US" sz="2400" dirty="0"/>
              <a:t>使用顶点数组</a:t>
            </a:r>
            <a:r>
              <a:rPr lang="en-US" altLang="zh-CN" sz="2400" dirty="0"/>
              <a:t>vertex-array object</a:t>
            </a:r>
            <a:r>
              <a:rPr lang="zh-CN" altLang="en-US" sz="2400" dirty="0"/>
              <a:t>与</a:t>
            </a:r>
            <a:r>
              <a:rPr lang="en-US" altLang="zh-CN" sz="2400" dirty="0"/>
              <a:t>buffer object:</a:t>
            </a:r>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sp>
        <p:nvSpPr>
          <p:cNvPr id="6" name="矩形 5"/>
          <p:cNvSpPr/>
          <p:nvPr/>
        </p:nvSpPr>
        <p:spPr>
          <a:xfrm>
            <a:off x="211683" y="2953986"/>
            <a:ext cx="4459377" cy="3416320"/>
          </a:xfrm>
          <a:prstGeom prst="rect">
            <a:avLst/>
          </a:prstGeom>
          <a:solidFill>
            <a:srgbClr val="BDD7EE">
              <a:alpha val="52941"/>
            </a:srgbClr>
          </a:solidFill>
        </p:spPr>
        <p:txBody>
          <a:bodyPr wrap="square">
            <a:spAutoFit/>
          </a:bodyPr>
          <a:lstStyle/>
          <a:p>
            <a:r>
              <a:rPr lang="en-US" altLang="zh-CN" dirty="0" err="1">
                <a:solidFill>
                  <a:srgbClr val="0000FF"/>
                </a:solidFill>
                <a:latin typeface="ZztexMono-Regular"/>
              </a:rPr>
              <a:t>GLuint</a:t>
            </a:r>
            <a:r>
              <a:rPr lang="en-US" altLang="zh-CN" dirty="0">
                <a:latin typeface="ZztexMono-Regular"/>
              </a:rPr>
              <a:t> </a:t>
            </a:r>
            <a:r>
              <a:rPr lang="en-US" altLang="zh-CN" dirty="0" err="1">
                <a:latin typeface="ZztexMono-Regular"/>
              </a:rPr>
              <a:t>abuffer</a:t>
            </a:r>
            <a:r>
              <a:rPr lang="en-US" altLang="zh-CN" dirty="0">
                <a:latin typeface="ZztexMono-Regular"/>
              </a:rPr>
              <a:t>;</a:t>
            </a:r>
          </a:p>
          <a:p>
            <a:r>
              <a:rPr lang="en-US" altLang="zh-CN" dirty="0" err="1">
                <a:latin typeface="ZztexMono-Regular"/>
              </a:rPr>
              <a:t>glGenVertexArrays</a:t>
            </a:r>
            <a:r>
              <a:rPr lang="en-US" altLang="zh-CN" dirty="0">
                <a:latin typeface="ZztexMono-Regular"/>
              </a:rPr>
              <a:t>(1, &amp;</a:t>
            </a:r>
            <a:r>
              <a:rPr lang="en-US" altLang="zh-CN" dirty="0" err="1">
                <a:latin typeface="ZztexMono-Regular"/>
              </a:rPr>
              <a:t>abuffer</a:t>
            </a:r>
            <a:r>
              <a:rPr lang="en-US" altLang="zh-CN" dirty="0">
                <a:latin typeface="ZztexMono-Regular"/>
              </a:rPr>
              <a:t>);</a:t>
            </a:r>
          </a:p>
          <a:p>
            <a:r>
              <a:rPr lang="en-US" altLang="zh-CN" dirty="0" err="1">
                <a:latin typeface="ZztexMono-Regular"/>
              </a:rPr>
              <a:t>glBindVertexArray</a:t>
            </a:r>
            <a:r>
              <a:rPr lang="en-US" altLang="zh-CN" dirty="0">
                <a:latin typeface="ZztexMono-Regular"/>
              </a:rPr>
              <a:t>(</a:t>
            </a:r>
            <a:r>
              <a:rPr lang="en-US" altLang="zh-CN" dirty="0" err="1">
                <a:latin typeface="ZztexMono-Regular"/>
              </a:rPr>
              <a:t>abuffer</a:t>
            </a:r>
            <a:r>
              <a:rPr lang="en-US" altLang="zh-CN" dirty="0">
                <a:latin typeface="ZztexMono-Regular"/>
              </a:rPr>
              <a:t>);</a:t>
            </a:r>
          </a:p>
          <a:p>
            <a:endParaRPr lang="en-US" altLang="zh-CN" dirty="0">
              <a:latin typeface="ZztexMono-Regular"/>
            </a:endParaRPr>
          </a:p>
          <a:p>
            <a:r>
              <a:rPr lang="en-US" altLang="zh-CN" dirty="0" err="1">
                <a:solidFill>
                  <a:srgbClr val="0000FF"/>
                </a:solidFill>
                <a:latin typeface="ZztexMono-Regular"/>
              </a:rPr>
              <a:t>GLuint</a:t>
            </a:r>
            <a:r>
              <a:rPr lang="en-US" altLang="zh-CN" dirty="0">
                <a:latin typeface="ZztexMono-Regular"/>
              </a:rPr>
              <a:t> buffer;</a:t>
            </a:r>
          </a:p>
          <a:p>
            <a:r>
              <a:rPr lang="en-US" altLang="zh-CN" dirty="0" err="1">
                <a:latin typeface="ZztexMono-Regular"/>
              </a:rPr>
              <a:t>glGenBuffers</a:t>
            </a:r>
            <a:r>
              <a:rPr lang="en-US" altLang="zh-CN" dirty="0">
                <a:latin typeface="ZztexMono-Regular"/>
              </a:rPr>
              <a:t>(1, &amp;buffer);</a:t>
            </a:r>
          </a:p>
          <a:p>
            <a:r>
              <a:rPr lang="en-US" altLang="zh-CN" dirty="0" err="1">
                <a:latin typeface="ZztexMono-Regular"/>
              </a:rPr>
              <a:t>glBindBuffer</a:t>
            </a:r>
            <a:r>
              <a:rPr lang="en-US" altLang="zh-CN" dirty="0">
                <a:latin typeface="ZztexMono-Regular"/>
              </a:rPr>
              <a:t>(GL_ARRAY_BUFFER, buffer);</a:t>
            </a:r>
          </a:p>
          <a:p>
            <a:r>
              <a:rPr lang="en-US" altLang="zh-CN" dirty="0" err="1">
                <a:latin typeface="ZztexMono-Regular"/>
              </a:rPr>
              <a:t>glBufferData</a:t>
            </a:r>
            <a:r>
              <a:rPr lang="en-US" altLang="zh-CN" dirty="0">
                <a:latin typeface="ZztexMono-Regular"/>
              </a:rPr>
              <a:t>(GL_ARRAY_BUFFER, </a:t>
            </a:r>
            <a:r>
              <a:rPr lang="en-US" altLang="zh-CN" dirty="0" err="1">
                <a:latin typeface="ZztexMono-Regular"/>
              </a:rPr>
              <a:t>sizeof</a:t>
            </a:r>
            <a:r>
              <a:rPr lang="en-US" altLang="zh-CN" dirty="0">
                <a:latin typeface="ZztexMono-Regular"/>
              </a:rPr>
              <a:t>(points), </a:t>
            </a:r>
          </a:p>
          <a:p>
            <a:r>
              <a:rPr lang="en-US" altLang="zh-CN" dirty="0">
                <a:latin typeface="ZztexMono-Regular"/>
              </a:rPr>
              <a:t>points, GL_STATIC_DRAW);</a:t>
            </a:r>
          </a:p>
          <a:p>
            <a:endParaRPr lang="en-US" altLang="zh-CN" dirty="0">
              <a:latin typeface="ZztexMono-Regular"/>
            </a:endParaRPr>
          </a:p>
          <a:p>
            <a:endParaRPr lang="zh-CN" altLang="en-US" dirty="0"/>
          </a:p>
        </p:txBody>
      </p:sp>
      <p:sp>
        <p:nvSpPr>
          <p:cNvPr id="7" name="矩形 6"/>
          <p:cNvSpPr/>
          <p:nvPr/>
        </p:nvSpPr>
        <p:spPr>
          <a:xfrm>
            <a:off x="4777740" y="2953986"/>
            <a:ext cx="4187152" cy="2585323"/>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void </a:t>
            </a:r>
            <a:r>
              <a:rPr lang="en-US" altLang="zh-CN" dirty="0" err="1">
                <a:latin typeface="ZztexMono-Regular"/>
              </a:rPr>
              <a:t>mydisplay</a:t>
            </a:r>
            <a:r>
              <a:rPr lang="en-US" altLang="zh-CN" dirty="0">
                <a:latin typeface="ZztexMono-Regular"/>
              </a:rPr>
              <a:t>(</a:t>
            </a:r>
            <a:r>
              <a:rPr lang="en-US" altLang="zh-CN" dirty="0">
                <a:solidFill>
                  <a:srgbClr val="0000FF"/>
                </a:solidFill>
                <a:latin typeface="ZztexMono-Regular"/>
              </a:rPr>
              <a:t>void</a:t>
            </a:r>
            <a:r>
              <a:rPr lang="en-US" altLang="zh-CN" dirty="0">
                <a:latin typeface="ZztexMono-Regular"/>
              </a:rPr>
              <a:t>)</a:t>
            </a:r>
          </a:p>
          <a:p>
            <a:r>
              <a:rPr lang="en-US" altLang="zh-CN" dirty="0">
                <a:latin typeface="ZztexMono-Regular"/>
              </a:rPr>
              <a:t>{</a:t>
            </a:r>
          </a:p>
          <a:p>
            <a:pPr lvl="1"/>
            <a:r>
              <a:rPr lang="en-US" altLang="zh-CN" dirty="0" err="1">
                <a:latin typeface="ZztexMono-Regular"/>
              </a:rPr>
              <a:t>glClear</a:t>
            </a:r>
            <a:r>
              <a:rPr lang="en-US" altLang="zh-CN" dirty="0">
                <a:latin typeface="ZztexMono-Regular"/>
              </a:rPr>
              <a:t>(GL_COLOR_BUFFER_BIT);</a:t>
            </a:r>
          </a:p>
          <a:p>
            <a:pPr lvl="1"/>
            <a:r>
              <a:rPr lang="en-US" altLang="zh-CN" dirty="0" err="1">
                <a:latin typeface="ZztexMono-Regular"/>
              </a:rPr>
              <a:t>glDrawArrays</a:t>
            </a:r>
            <a:r>
              <a:rPr lang="en-US" altLang="zh-CN" dirty="0">
                <a:latin typeface="ZztexMono-Regular"/>
              </a:rPr>
              <a:t>(GL_POINTS, 0, N);</a:t>
            </a:r>
          </a:p>
          <a:p>
            <a:pPr lvl="1"/>
            <a:r>
              <a:rPr lang="en-US" altLang="zh-CN" dirty="0" err="1">
                <a:latin typeface="ZztexMono-Regular"/>
              </a:rPr>
              <a:t>glFlush</a:t>
            </a:r>
            <a:r>
              <a:rPr lang="en-US" altLang="zh-CN" dirty="0">
                <a:latin typeface="ZztexMono-Regular"/>
              </a:rPr>
              <a:t>();</a:t>
            </a:r>
          </a:p>
          <a:p>
            <a:r>
              <a:rPr lang="en-US" altLang="zh-CN" dirty="0">
                <a:latin typeface="ZztexMono-Regular"/>
              </a:rPr>
              <a:t>}</a:t>
            </a:r>
          </a:p>
          <a:p>
            <a:r>
              <a:rPr lang="zh-CN" altLang="en-US" dirty="0">
                <a:solidFill>
                  <a:srgbClr val="0000FF"/>
                </a:solidFill>
                <a:latin typeface="ZztexMono-Regular"/>
              </a:rPr>
              <a:t>􀂃 </a:t>
            </a:r>
          </a:p>
          <a:p>
            <a:endParaRPr lang="en-US" altLang="zh-CN" dirty="0">
              <a:latin typeface="ZztexMono-Regular"/>
            </a:endParaRPr>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API</a:t>
            </a:r>
            <a:r>
              <a:rPr lang="zh-CN" altLang="en-US" dirty="0"/>
              <a:t>调用之后</a:t>
            </a:r>
            <a:r>
              <a:rPr lang="en-US" altLang="zh-CN" dirty="0"/>
              <a:t>…</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顶点着色器（</a:t>
            </a:r>
            <a:r>
              <a:rPr lang="en-US" altLang="zh-CN" sz="2400" dirty="0"/>
              <a:t>Vertex </a:t>
            </a:r>
            <a:r>
              <a:rPr lang="en-US" altLang="zh-CN" sz="2400" dirty="0" err="1"/>
              <a:t>Shader</a:t>
            </a:r>
            <a:r>
              <a:rPr lang="zh-CN" altLang="en-US" sz="2400" dirty="0"/>
              <a:t>）</a:t>
            </a:r>
          </a:p>
          <a:p>
            <a:pPr lvl="1">
              <a:buClr>
                <a:schemeClr val="tx1"/>
              </a:buClr>
            </a:pPr>
            <a:r>
              <a:rPr lang="zh-CN" altLang="en-US" sz="1800" dirty="0"/>
              <a:t>光栅化之前的顶点几何处理程序</a:t>
            </a:r>
            <a:endParaRPr lang="en-US" altLang="zh-CN" sz="1800" dirty="0"/>
          </a:p>
          <a:p>
            <a:pPr lvl="1">
              <a:buClr>
                <a:schemeClr val="tx1"/>
              </a:buClr>
            </a:pPr>
            <a:r>
              <a:rPr lang="zh-CN" altLang="en-US" sz="1800" dirty="0"/>
              <a:t>针对每个顶点进行计算</a:t>
            </a:r>
            <a:endParaRPr lang="en-US" altLang="zh-CN" sz="1800" dirty="0"/>
          </a:p>
          <a:p>
            <a:pPr marL="0" indent="0">
              <a:buClr>
                <a:srgbClr val="94003F"/>
              </a:buClr>
              <a:buNone/>
            </a:pPr>
            <a:endParaRPr lang="en-US" altLang="zh-CN" sz="2400" dirty="0"/>
          </a:p>
          <a:p>
            <a:pPr>
              <a:buClr>
                <a:srgbClr val="94003F"/>
              </a:buClr>
            </a:pPr>
            <a:r>
              <a:rPr lang="zh-CN" altLang="en-US" sz="2400" dirty="0"/>
              <a:t>片段着色器</a:t>
            </a:r>
            <a:r>
              <a:rPr lang="en-US" altLang="zh-CN" sz="2400" dirty="0"/>
              <a:t>(Fragment </a:t>
            </a:r>
            <a:r>
              <a:rPr lang="en-US" altLang="zh-CN" sz="2400" dirty="0" err="1"/>
              <a:t>Shader</a:t>
            </a:r>
            <a:r>
              <a:rPr lang="en-US" altLang="zh-CN" sz="2400" dirty="0"/>
              <a:t>)</a:t>
            </a:r>
            <a:endParaRPr lang="zh-CN" altLang="en-US" sz="2400" dirty="0"/>
          </a:p>
          <a:p>
            <a:pPr lvl="1">
              <a:buClr>
                <a:schemeClr val="tx1"/>
              </a:buClr>
            </a:pPr>
            <a:r>
              <a:rPr lang="zh-CN" altLang="en-US" sz="1800" dirty="0"/>
              <a:t>片段由光栅化阶段产生</a:t>
            </a:r>
          </a:p>
          <a:p>
            <a:pPr lvl="1">
              <a:buClr>
                <a:schemeClr val="tx1"/>
              </a:buClr>
            </a:pPr>
            <a:r>
              <a:rPr lang="zh-CN" altLang="en-US" sz="1800" dirty="0"/>
              <a:t>针对每个片段计算像素颜色</a:t>
            </a:r>
            <a:endParaRPr lang="en-US" altLang="zh-CN" sz="1800" dirty="0"/>
          </a:p>
          <a:p>
            <a:pPr lvl="1">
              <a:buClr>
                <a:schemeClr val="tx1"/>
              </a:buClr>
            </a:pPr>
            <a:endParaRPr lang="en-US" altLang="zh-CN" sz="1800" dirty="0"/>
          </a:p>
          <a:p>
            <a:pPr lvl="1">
              <a:buClr>
                <a:schemeClr val="tx1"/>
              </a:buClr>
            </a:pPr>
            <a:endParaRPr lang="zh-CN" altLang="en-US" sz="1800" dirty="0"/>
          </a:p>
          <a:p>
            <a:r>
              <a:rPr lang="zh-CN" altLang="en-US" sz="2400" dirty="0"/>
              <a:t>着色器初始化</a:t>
            </a:r>
          </a:p>
          <a:p>
            <a:pPr lvl="1">
              <a:buClr>
                <a:schemeClr val="tx1"/>
              </a:buClr>
            </a:pPr>
            <a:r>
              <a:rPr lang="zh-CN" altLang="en-US" sz="1800" dirty="0"/>
              <a:t>编译、链接顶点着色器与片段着色器</a:t>
            </a:r>
            <a:endParaRPr lang="en-US" altLang="zh-CN" sz="1800" dirty="0"/>
          </a:p>
          <a:p>
            <a:pPr lvl="1">
              <a:buClr>
                <a:schemeClr val="tx1"/>
              </a:buClr>
            </a:pPr>
            <a:r>
              <a:rPr lang="zh-CN" altLang="en-US" sz="1800" dirty="0"/>
              <a:t>维护着色器的生命周期</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
        <p:nvSpPr>
          <p:cNvPr id="5" name="矩形 4"/>
          <p:cNvSpPr/>
          <p:nvPr/>
        </p:nvSpPr>
        <p:spPr>
          <a:xfrm>
            <a:off x="5478078" y="1106619"/>
            <a:ext cx="3293031" cy="1200329"/>
          </a:xfrm>
          <a:prstGeom prst="rect">
            <a:avLst/>
          </a:prstGeom>
          <a:solidFill>
            <a:srgbClr val="BDD7EE">
              <a:alpha val="52941"/>
            </a:srgbClr>
          </a:solidFill>
        </p:spPr>
        <p:txBody>
          <a:bodyPr wrap="square">
            <a:spAutoFit/>
          </a:bodyPr>
          <a:lstStyle/>
          <a:p>
            <a:r>
              <a:rPr lang="fr-FR" altLang="zh-CN" dirty="0">
                <a:solidFill>
                  <a:srgbClr val="0000FF"/>
                </a:solidFill>
                <a:latin typeface="ZztexMono-Regular"/>
              </a:rPr>
              <a:t>in vec4 </a:t>
            </a:r>
            <a:r>
              <a:rPr lang="fr-FR" altLang="zh-CN" dirty="0">
                <a:latin typeface="ZztexMono-Regular"/>
              </a:rPr>
              <a:t>vPosition</a:t>
            </a:r>
            <a:r>
              <a:rPr lang="fr-FR" altLang="zh-CN" dirty="0">
                <a:solidFill>
                  <a:srgbClr val="0000FF"/>
                </a:solidFill>
                <a:latin typeface="ZztexMono-Regular"/>
              </a:rPr>
              <a:t>;</a:t>
            </a:r>
          </a:p>
          <a:p>
            <a:r>
              <a:rPr lang="fr-FR" altLang="zh-CN" dirty="0">
                <a:solidFill>
                  <a:srgbClr val="0000FF"/>
                </a:solidFill>
                <a:latin typeface="ZztexMono-Regular"/>
              </a:rPr>
              <a:t>void </a:t>
            </a:r>
            <a:r>
              <a:rPr lang="fr-FR" altLang="zh-CN" dirty="0">
                <a:latin typeface="ZztexMono-Regular"/>
              </a:rPr>
              <a:t>main()</a:t>
            </a:r>
          </a:p>
          <a:p>
            <a:r>
              <a:rPr lang="fr-FR" altLang="zh-CN" dirty="0">
                <a:latin typeface="ZztexMono-Regular"/>
              </a:rPr>
              <a:t>{ gl_Position = vPosition;}</a:t>
            </a:r>
          </a:p>
          <a:p>
            <a:endParaRPr lang="zh-CN" altLang="en-US" dirty="0"/>
          </a:p>
        </p:txBody>
      </p:sp>
      <p:sp>
        <p:nvSpPr>
          <p:cNvPr id="6" name="矩形 5"/>
          <p:cNvSpPr/>
          <p:nvPr/>
        </p:nvSpPr>
        <p:spPr>
          <a:xfrm>
            <a:off x="5478077" y="2551141"/>
            <a:ext cx="3293031" cy="1477328"/>
          </a:xfrm>
          <a:prstGeom prst="rect">
            <a:avLst/>
          </a:prstGeom>
          <a:solidFill>
            <a:srgbClr val="BDD7EE">
              <a:alpha val="52941"/>
            </a:srgbClr>
          </a:solidFill>
        </p:spPr>
        <p:txBody>
          <a:bodyPr wrap="square">
            <a:spAutoFit/>
          </a:bodyPr>
          <a:lstStyle/>
          <a:p>
            <a:r>
              <a:rPr lang="fr-FR" altLang="zh-CN" dirty="0">
                <a:solidFill>
                  <a:srgbClr val="0000FF"/>
                </a:solidFill>
                <a:latin typeface="ZztexMono-Regular"/>
              </a:rPr>
              <a:t>void </a:t>
            </a:r>
            <a:r>
              <a:rPr lang="fr-FR" altLang="zh-CN" dirty="0">
                <a:latin typeface="ZztexMono-Regular"/>
              </a:rPr>
              <a:t>main()</a:t>
            </a:r>
          </a:p>
          <a:p>
            <a:r>
              <a:rPr lang="fr-FR" altLang="zh-CN" dirty="0">
                <a:latin typeface="ZztexMono-Regular"/>
              </a:rPr>
              <a:t>{ </a:t>
            </a:r>
          </a:p>
          <a:p>
            <a:r>
              <a:rPr lang="fr-FR" altLang="zh-CN" dirty="0">
                <a:latin typeface="ZztexMono-Regular"/>
              </a:rPr>
              <a:t>   gl_FragColor = </a:t>
            </a:r>
            <a:r>
              <a:rPr lang="fr-FR" altLang="zh-CN" dirty="0">
                <a:solidFill>
                  <a:srgbClr val="0000FF"/>
                </a:solidFill>
                <a:latin typeface="ZztexMono-Regular"/>
              </a:rPr>
              <a:t>vec4</a:t>
            </a:r>
            <a:r>
              <a:rPr lang="fr-FR" altLang="zh-CN" dirty="0">
                <a:latin typeface="ZztexMono-Regular"/>
              </a:rPr>
              <a:t>(1.0,    </a:t>
            </a:r>
          </a:p>
          <a:p>
            <a:r>
              <a:rPr lang="fr-FR" altLang="zh-CN" dirty="0">
                <a:latin typeface="ZztexMono-Regular"/>
              </a:rPr>
              <a:t>   0.0, 0.0, 1.0);</a:t>
            </a:r>
          </a:p>
          <a:p>
            <a:r>
              <a:rPr lang="fr-FR" altLang="zh-CN" dirty="0">
                <a:latin typeface="ZztexMono-Regular"/>
              </a:rPr>
              <a:t>}</a:t>
            </a:r>
            <a:endParaRPr lang="zh-CN" altLang="en-US" dirty="0"/>
          </a:p>
        </p:txBody>
      </p:sp>
      <p:sp>
        <p:nvSpPr>
          <p:cNvPr id="7" name="矩形 6"/>
          <p:cNvSpPr/>
          <p:nvPr/>
        </p:nvSpPr>
        <p:spPr>
          <a:xfrm>
            <a:off x="5478077" y="4260965"/>
            <a:ext cx="3293031" cy="2308324"/>
          </a:xfrm>
          <a:prstGeom prst="rect">
            <a:avLst/>
          </a:prstGeom>
          <a:solidFill>
            <a:srgbClr val="BDD7EE">
              <a:alpha val="52941"/>
            </a:srgbClr>
          </a:solidFill>
        </p:spPr>
        <p:txBody>
          <a:bodyPr wrap="square">
            <a:spAutoFit/>
          </a:bodyPr>
          <a:lstStyle/>
          <a:p>
            <a:r>
              <a:rPr lang="fr-FR" altLang="zh-CN" dirty="0">
                <a:solidFill>
                  <a:srgbClr val="0000FF"/>
                </a:solidFill>
                <a:latin typeface="ZztexMono-Regular"/>
              </a:rPr>
              <a:t>GLuint </a:t>
            </a:r>
            <a:r>
              <a:rPr lang="fr-FR" altLang="zh-CN" dirty="0">
                <a:latin typeface="ZztexMono-Regular"/>
              </a:rPr>
              <a:t>program;</a:t>
            </a:r>
          </a:p>
          <a:p>
            <a:r>
              <a:rPr lang="fr-FR" altLang="zh-CN" dirty="0">
                <a:latin typeface="ZztexMono-Regular"/>
              </a:rPr>
              <a:t>program = InitShader("vsource.glsl", "fsource.glsl");</a:t>
            </a:r>
          </a:p>
          <a:p>
            <a:r>
              <a:rPr lang="en-US" altLang="zh-CN" dirty="0">
                <a:latin typeface="ZztexMono-Regular"/>
              </a:rPr>
              <a:t>…</a:t>
            </a:r>
            <a:endParaRPr lang="fr-FR" altLang="zh-CN" dirty="0">
              <a:latin typeface="ZztexMono-Regular"/>
            </a:endParaRPr>
          </a:p>
          <a:p>
            <a:r>
              <a:rPr lang="fr-FR" altLang="zh-CN" dirty="0">
                <a:latin typeface="ZztexMono-Regular"/>
              </a:rPr>
              <a:t>glGetAttribLocation(program, "vPosition");</a:t>
            </a:r>
          </a:p>
          <a:p>
            <a:r>
              <a:rPr lang="fr-FR" altLang="zh-CN" dirty="0">
                <a:latin typeface="ZztexMono-Regular"/>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a:t>
            </a:r>
            <a:r>
              <a:rPr lang="en-US" altLang="zh-CN" dirty="0" err="1"/>
              <a:t>Sierpinski</a:t>
            </a:r>
            <a:r>
              <a:rPr lang="zh-CN" altLang="en-US" dirty="0"/>
              <a:t>镂垫的构造</a:t>
            </a:r>
          </a:p>
        </p:txBody>
      </p:sp>
      <p:sp>
        <p:nvSpPr>
          <p:cNvPr id="3" name="内容占位符 2"/>
          <p:cNvSpPr>
            <a:spLocks noGrp="1"/>
          </p:cNvSpPr>
          <p:nvPr>
            <p:ph idx="1"/>
          </p:nvPr>
        </p:nvSpPr>
        <p:spPr/>
        <p:txBody>
          <a:bodyPr>
            <a:normAutofit fontScale="92500" lnSpcReduction="20000"/>
          </a:bodyPr>
          <a:lstStyle/>
          <a:p>
            <a:r>
              <a:rPr lang="zh-CN" altLang="en-US" dirty="0"/>
              <a:t>从一个三角形开始</a:t>
            </a:r>
            <a:endParaRPr lang="en-US" altLang="zh-CN" dirty="0"/>
          </a:p>
          <a:p>
            <a:endParaRPr lang="en-US" altLang="zh-CN" sz="2400" dirty="0"/>
          </a:p>
          <a:p>
            <a:endParaRPr lang="en-US" altLang="zh-CN" sz="2400" dirty="0"/>
          </a:p>
          <a:p>
            <a:endParaRPr lang="en-US" altLang="zh-CN" sz="2400" dirty="0"/>
          </a:p>
          <a:p>
            <a:endParaRPr lang="en-US" altLang="zh-CN" sz="2400" dirty="0"/>
          </a:p>
          <a:p>
            <a:r>
              <a:rPr lang="zh-CN" altLang="en-US" dirty="0"/>
              <a:t>连接三边的中点并去掉中间的三角形</a:t>
            </a:r>
            <a:endParaRPr lang="en-US" altLang="zh-CN" dirty="0"/>
          </a:p>
          <a:p>
            <a:endParaRPr lang="en-US" altLang="zh-CN" sz="2400" dirty="0"/>
          </a:p>
          <a:p>
            <a:endParaRPr lang="en-US" altLang="zh-CN" sz="2400" dirty="0"/>
          </a:p>
          <a:p>
            <a:endParaRPr lang="zh-CN" altLang="en-US" dirty="0"/>
          </a:p>
          <a:p>
            <a:endParaRPr lang="en-US" altLang="zh-CN" dirty="0"/>
          </a:p>
          <a:p>
            <a:r>
              <a:rPr lang="zh-CN" altLang="en-US" dirty="0"/>
              <a:t>重复上述过程</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pic>
        <p:nvPicPr>
          <p:cNvPr id="7" name="图片 6"/>
          <p:cNvPicPr>
            <a:picLocks noChangeAspect="1"/>
          </p:cNvPicPr>
          <p:nvPr/>
        </p:nvPicPr>
        <p:blipFill>
          <a:blip r:embed="rId2"/>
          <a:stretch>
            <a:fillRect/>
          </a:stretch>
        </p:blipFill>
        <p:spPr>
          <a:xfrm>
            <a:off x="4274170" y="999989"/>
            <a:ext cx="1673615" cy="1447680"/>
          </a:xfrm>
          <a:prstGeom prst="rect">
            <a:avLst/>
          </a:prstGeom>
        </p:spPr>
      </p:pic>
      <p:pic>
        <p:nvPicPr>
          <p:cNvPr id="9" name="图片 8"/>
          <p:cNvPicPr>
            <a:picLocks noChangeAspect="1"/>
          </p:cNvPicPr>
          <p:nvPr/>
        </p:nvPicPr>
        <p:blipFill>
          <a:blip r:embed="rId3"/>
          <a:stretch>
            <a:fillRect/>
          </a:stretch>
        </p:blipFill>
        <p:spPr>
          <a:xfrm>
            <a:off x="6960105" y="2523526"/>
            <a:ext cx="1676955" cy="1437550"/>
          </a:xfrm>
          <a:prstGeom prst="rect">
            <a:avLst/>
          </a:prstGeom>
        </p:spPr>
      </p:pic>
      <p:pic>
        <p:nvPicPr>
          <p:cNvPr id="11" name="图片 10"/>
          <p:cNvPicPr>
            <a:picLocks noChangeAspect="1"/>
          </p:cNvPicPr>
          <p:nvPr/>
        </p:nvPicPr>
        <p:blipFill>
          <a:blip r:embed="rId4"/>
          <a:stretch>
            <a:fillRect/>
          </a:stretch>
        </p:blipFill>
        <p:spPr>
          <a:xfrm>
            <a:off x="3541441" y="4141420"/>
            <a:ext cx="3139071" cy="2351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三角形细分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45</a:t>
            </a:fld>
            <a:endParaRPr lang="zh-CN" altLang="en-US"/>
          </a:p>
        </p:txBody>
      </p:sp>
      <p:sp>
        <p:nvSpPr>
          <p:cNvPr id="5" name="矩形 4"/>
          <p:cNvSpPr/>
          <p:nvPr/>
        </p:nvSpPr>
        <p:spPr>
          <a:xfrm>
            <a:off x="423369" y="1553683"/>
            <a:ext cx="8315278" cy="4524315"/>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void</a:t>
            </a:r>
            <a:r>
              <a:rPr lang="en-US" altLang="zh-CN" dirty="0">
                <a:latin typeface="ZztexMono-Regular"/>
              </a:rPr>
              <a:t> </a:t>
            </a:r>
            <a:r>
              <a:rPr lang="en-US" altLang="zh-CN" dirty="0" err="1">
                <a:latin typeface="ZztexMono-Regular"/>
              </a:rPr>
              <a:t>divide_triangle</a:t>
            </a:r>
            <a:r>
              <a:rPr lang="en-US" altLang="zh-CN" dirty="0">
                <a:latin typeface="ZztexMono-Regular"/>
              </a:rPr>
              <a:t>(</a:t>
            </a:r>
            <a:r>
              <a:rPr lang="en-US" altLang="zh-CN" dirty="0">
                <a:solidFill>
                  <a:srgbClr val="0000FF"/>
                </a:solidFill>
                <a:latin typeface="ZztexMono-Regular"/>
              </a:rPr>
              <a:t>point2</a:t>
            </a:r>
            <a:r>
              <a:rPr lang="en-US" altLang="zh-CN" dirty="0">
                <a:latin typeface="ZztexMono-Regular"/>
              </a:rPr>
              <a:t> a, </a:t>
            </a:r>
            <a:r>
              <a:rPr lang="en-US" altLang="zh-CN" dirty="0">
                <a:solidFill>
                  <a:srgbClr val="0000FF"/>
                </a:solidFill>
                <a:latin typeface="ZztexMono-Regular"/>
              </a:rPr>
              <a:t>point2</a:t>
            </a:r>
            <a:r>
              <a:rPr lang="en-US" altLang="zh-CN" dirty="0">
                <a:latin typeface="ZztexMono-Regular"/>
              </a:rPr>
              <a:t> b, </a:t>
            </a:r>
            <a:r>
              <a:rPr lang="en-US" altLang="zh-CN" dirty="0">
                <a:solidFill>
                  <a:srgbClr val="0000FF"/>
                </a:solidFill>
                <a:latin typeface="ZztexMono-Regular"/>
              </a:rPr>
              <a:t>point2</a:t>
            </a:r>
            <a:r>
              <a:rPr lang="en-US" altLang="zh-CN" dirty="0">
                <a:latin typeface="ZztexMono-Regular"/>
              </a:rPr>
              <a:t> c, </a:t>
            </a:r>
            <a:r>
              <a:rPr lang="en-US" altLang="zh-CN" dirty="0" err="1">
                <a:solidFill>
                  <a:srgbClr val="0000FF"/>
                </a:solidFill>
                <a:latin typeface="ZztexMono-Regular"/>
              </a:rPr>
              <a:t>int</a:t>
            </a:r>
            <a:r>
              <a:rPr lang="en-US" altLang="zh-CN" dirty="0">
                <a:latin typeface="ZztexMono-Regular"/>
              </a:rPr>
              <a:t> k)</a:t>
            </a:r>
          </a:p>
          <a:p>
            <a:r>
              <a:rPr lang="en-US" altLang="zh-CN" dirty="0">
                <a:latin typeface="ZztexMono-Regular"/>
              </a:rPr>
              <a:t>{</a:t>
            </a:r>
          </a:p>
          <a:p>
            <a:pPr lvl="1"/>
            <a:r>
              <a:rPr lang="en-US" altLang="zh-CN" dirty="0">
                <a:solidFill>
                  <a:srgbClr val="0000FF"/>
                </a:solidFill>
                <a:latin typeface="ZztexMono-Regular"/>
              </a:rPr>
              <a:t>if</a:t>
            </a:r>
            <a:r>
              <a:rPr lang="en-US" altLang="zh-CN" dirty="0">
                <a:latin typeface="ZztexMono-Regular"/>
              </a:rPr>
              <a:t>(k &gt; 0)</a:t>
            </a:r>
          </a:p>
          <a:p>
            <a:pPr lvl="1"/>
            <a:r>
              <a:rPr lang="en-US" altLang="zh-CN" dirty="0">
                <a:latin typeface="ZztexMono-Regular"/>
              </a:rPr>
              <a:t>{</a:t>
            </a:r>
          </a:p>
          <a:p>
            <a:pPr lvl="2"/>
            <a:r>
              <a:rPr lang="en-US" altLang="zh-CN" dirty="0">
                <a:solidFill>
                  <a:srgbClr val="00B050"/>
                </a:solidFill>
                <a:latin typeface="ZztexMono-Regular"/>
              </a:rPr>
              <a:t>// compute midpoints of sides</a:t>
            </a:r>
          </a:p>
          <a:p>
            <a:pPr lvl="2"/>
            <a:r>
              <a:rPr lang="en-US" altLang="zh-CN" dirty="0">
                <a:solidFill>
                  <a:srgbClr val="0000FF"/>
                </a:solidFill>
                <a:latin typeface="ZztexMono-Regular"/>
              </a:rPr>
              <a:t>point2</a:t>
            </a:r>
            <a:r>
              <a:rPr lang="en-US" altLang="zh-CN" dirty="0">
                <a:latin typeface="ZztexMono-Regular"/>
              </a:rPr>
              <a:t> ab = (a + b)/2.0;</a:t>
            </a:r>
          </a:p>
          <a:p>
            <a:pPr lvl="2"/>
            <a:r>
              <a:rPr lang="en-US" altLang="zh-CN" dirty="0">
                <a:solidFill>
                  <a:srgbClr val="0000FF"/>
                </a:solidFill>
                <a:latin typeface="ZztexMono-Regular"/>
              </a:rPr>
              <a:t>point2</a:t>
            </a:r>
            <a:r>
              <a:rPr lang="en-US" altLang="zh-CN" dirty="0">
                <a:latin typeface="ZztexMono-Regular"/>
              </a:rPr>
              <a:t> ac = (a + c)/2.0;</a:t>
            </a:r>
          </a:p>
          <a:p>
            <a:pPr lvl="2"/>
            <a:r>
              <a:rPr lang="en-US" altLang="zh-CN" dirty="0">
                <a:solidFill>
                  <a:srgbClr val="0000FF"/>
                </a:solidFill>
                <a:latin typeface="ZztexMono-Regular"/>
              </a:rPr>
              <a:t>point2</a:t>
            </a:r>
            <a:r>
              <a:rPr lang="en-US" altLang="zh-CN" dirty="0">
                <a:latin typeface="ZztexMono-Regular"/>
              </a:rPr>
              <a:t> </a:t>
            </a:r>
            <a:r>
              <a:rPr lang="en-US" altLang="zh-CN" dirty="0" err="1">
                <a:latin typeface="ZztexMono-Regular"/>
              </a:rPr>
              <a:t>bc</a:t>
            </a:r>
            <a:r>
              <a:rPr lang="en-US" altLang="zh-CN" dirty="0">
                <a:latin typeface="ZztexMono-Regular"/>
              </a:rPr>
              <a:t> = (b + c)/2.0;</a:t>
            </a:r>
          </a:p>
          <a:p>
            <a:pPr lvl="2"/>
            <a:endParaRPr lang="en-US" altLang="zh-CN" dirty="0">
              <a:latin typeface="ZztexMono-Regular"/>
            </a:endParaRPr>
          </a:p>
          <a:p>
            <a:pPr lvl="2"/>
            <a:r>
              <a:rPr lang="en-US" altLang="zh-CN" dirty="0">
                <a:solidFill>
                  <a:srgbClr val="00B050"/>
                </a:solidFill>
                <a:latin typeface="ZztexMono-Regular"/>
              </a:rPr>
              <a:t>// subdivide all but inner triangle</a:t>
            </a:r>
          </a:p>
          <a:p>
            <a:pPr lvl="2"/>
            <a:r>
              <a:rPr lang="en-US" altLang="zh-CN" dirty="0" err="1">
                <a:latin typeface="ZztexMono-Regular"/>
              </a:rPr>
              <a:t>divide_triangle</a:t>
            </a:r>
            <a:r>
              <a:rPr lang="en-US" altLang="zh-CN" dirty="0">
                <a:latin typeface="ZztexMono-Regular"/>
              </a:rPr>
              <a:t>(a, ab, ac, k-1);</a:t>
            </a:r>
          </a:p>
          <a:p>
            <a:pPr lvl="2"/>
            <a:r>
              <a:rPr lang="en-US" altLang="zh-CN" dirty="0" err="1">
                <a:latin typeface="ZztexMono-Regular"/>
              </a:rPr>
              <a:t>divide_triangle</a:t>
            </a:r>
            <a:r>
              <a:rPr lang="en-US" altLang="zh-CN" dirty="0">
                <a:latin typeface="ZztexMono-Regular"/>
              </a:rPr>
              <a:t>(c, ac, </a:t>
            </a:r>
            <a:r>
              <a:rPr lang="en-US" altLang="zh-CN" dirty="0" err="1">
                <a:latin typeface="ZztexMono-Regular"/>
              </a:rPr>
              <a:t>bc</a:t>
            </a:r>
            <a:r>
              <a:rPr lang="en-US" altLang="zh-CN" dirty="0">
                <a:latin typeface="ZztexMono-Regular"/>
              </a:rPr>
              <a:t>, k-1);</a:t>
            </a:r>
          </a:p>
          <a:p>
            <a:pPr lvl="2"/>
            <a:r>
              <a:rPr lang="en-US" altLang="zh-CN" dirty="0" err="1">
                <a:latin typeface="ZztexMono-Regular"/>
              </a:rPr>
              <a:t>divide_triangle</a:t>
            </a:r>
            <a:r>
              <a:rPr lang="en-US" altLang="zh-CN" dirty="0">
                <a:latin typeface="ZztexMono-Regular"/>
              </a:rPr>
              <a:t>(b, </a:t>
            </a:r>
            <a:r>
              <a:rPr lang="en-US" altLang="zh-CN" dirty="0" err="1">
                <a:latin typeface="ZztexMono-Regular"/>
              </a:rPr>
              <a:t>bc</a:t>
            </a:r>
            <a:r>
              <a:rPr lang="en-US" altLang="zh-CN" dirty="0">
                <a:latin typeface="ZztexMono-Regular"/>
              </a:rPr>
              <a:t>, ab, k-1);</a:t>
            </a:r>
          </a:p>
          <a:p>
            <a:pPr lvl="1"/>
            <a:r>
              <a:rPr lang="en-US" altLang="zh-CN" dirty="0">
                <a:latin typeface="ZztexMono-Regular"/>
              </a:rPr>
              <a:t>}</a:t>
            </a:r>
          </a:p>
          <a:p>
            <a:pPr lvl="1"/>
            <a:r>
              <a:rPr lang="en-US" altLang="zh-CN" dirty="0">
                <a:solidFill>
                  <a:srgbClr val="0000FF"/>
                </a:solidFill>
                <a:latin typeface="ZztexMono-Regular"/>
              </a:rPr>
              <a:t>else</a:t>
            </a:r>
            <a:r>
              <a:rPr lang="en-US" altLang="zh-CN" dirty="0">
                <a:latin typeface="ZztexMono-Regular"/>
              </a:rPr>
              <a:t> triangle(</a:t>
            </a:r>
            <a:r>
              <a:rPr lang="en-US" altLang="zh-CN" dirty="0" err="1">
                <a:latin typeface="ZztexMono-Regular"/>
              </a:rPr>
              <a:t>a,b,c</a:t>
            </a:r>
            <a:r>
              <a:rPr lang="en-US" altLang="zh-CN" dirty="0">
                <a:latin typeface="ZztexMono-Regular"/>
              </a:rPr>
              <a:t>); </a:t>
            </a:r>
            <a:r>
              <a:rPr lang="en-US" altLang="zh-CN" dirty="0">
                <a:solidFill>
                  <a:srgbClr val="00B050"/>
                </a:solidFill>
                <a:latin typeface="ZztexMono-Regular"/>
              </a:rPr>
              <a:t>/* draw triangle at end of recursion */</a:t>
            </a:r>
          </a:p>
          <a:p>
            <a:r>
              <a:rPr lang="en-US" altLang="zh-CN" dirty="0">
                <a:latin typeface="ZztexMono-Regular"/>
              </a:rPr>
              <a:t>}</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二维到三维</a:t>
            </a:r>
          </a:p>
        </p:txBody>
      </p:sp>
      <p:sp>
        <p:nvSpPr>
          <p:cNvPr id="3" name="内容占位符 2"/>
          <p:cNvSpPr>
            <a:spLocks noGrp="1"/>
          </p:cNvSpPr>
          <p:nvPr>
            <p:ph idx="1"/>
          </p:nvPr>
        </p:nvSpPr>
        <p:spPr/>
        <p:txBody>
          <a:bodyPr/>
          <a:lstStyle/>
          <a:p>
            <a:r>
              <a:rPr lang="zh-CN" altLang="en-US" sz="2400" dirty="0"/>
              <a:t>通过修改，可以很容易地把程序生成三维图形：</a:t>
            </a:r>
          </a:p>
          <a:p>
            <a:pPr lvl="1">
              <a:buClr>
                <a:schemeClr val="tx1"/>
              </a:buClr>
            </a:pPr>
            <a:endParaRPr lang="zh-CN" altLang="en-US" sz="1800" dirty="0"/>
          </a:p>
          <a:p>
            <a:r>
              <a:rPr lang="zh-CN" altLang="en-US" sz="2400" dirty="0"/>
              <a:t>下面从四面体开始迭代：</a:t>
            </a:r>
          </a:p>
          <a:p>
            <a:pPr lvl="1">
              <a:buClr>
                <a:schemeClr val="tx1"/>
              </a:buClr>
            </a:pPr>
            <a:r>
              <a:rPr lang="zh-CN" altLang="en-US" sz="1800" dirty="0"/>
              <a:t>细分四面体的四个面</a:t>
            </a:r>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pic>
        <p:nvPicPr>
          <p:cNvPr id="5" name="图片 4"/>
          <p:cNvPicPr>
            <a:picLocks noChangeAspect="1"/>
          </p:cNvPicPr>
          <p:nvPr/>
        </p:nvPicPr>
        <p:blipFill rotWithShape="1">
          <a:blip r:embed="rId2"/>
          <a:srcRect t="1228"/>
          <a:stretch>
            <a:fillRect/>
          </a:stretch>
        </p:blipFill>
        <p:spPr>
          <a:xfrm>
            <a:off x="781200" y="3258316"/>
            <a:ext cx="7260621" cy="26806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四面体细分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sp>
        <p:nvSpPr>
          <p:cNvPr id="5" name="矩形 4"/>
          <p:cNvSpPr/>
          <p:nvPr/>
        </p:nvSpPr>
        <p:spPr>
          <a:xfrm>
            <a:off x="518124" y="1129476"/>
            <a:ext cx="8050841" cy="5632311"/>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void </a:t>
            </a:r>
            <a:r>
              <a:rPr lang="en-US" altLang="zh-CN" dirty="0" err="1">
                <a:latin typeface="ZztexMono-Regular"/>
              </a:rPr>
              <a:t>divide_tetra</a:t>
            </a:r>
            <a:r>
              <a:rPr lang="en-US" altLang="zh-CN" dirty="0">
                <a:latin typeface="ZztexMono-Regular"/>
              </a:rPr>
              <a:t>(</a:t>
            </a:r>
            <a:r>
              <a:rPr lang="en-US" altLang="zh-CN" dirty="0">
                <a:solidFill>
                  <a:srgbClr val="0000FF"/>
                </a:solidFill>
                <a:latin typeface="ZztexMono-Regular"/>
              </a:rPr>
              <a:t>point3 </a:t>
            </a:r>
            <a:r>
              <a:rPr lang="en-US" altLang="zh-CN" dirty="0">
                <a:latin typeface="ZztexMono-Regular"/>
              </a:rPr>
              <a:t>a,</a:t>
            </a:r>
            <a:r>
              <a:rPr lang="en-US" altLang="zh-CN" dirty="0">
                <a:solidFill>
                  <a:srgbClr val="0000FF"/>
                </a:solidFill>
                <a:latin typeface="ZztexMono-Regular"/>
              </a:rPr>
              <a:t> point3 </a:t>
            </a:r>
            <a:r>
              <a:rPr lang="en-US" altLang="zh-CN" dirty="0">
                <a:latin typeface="ZztexMono-Regular"/>
              </a:rPr>
              <a:t>b,</a:t>
            </a:r>
            <a:r>
              <a:rPr lang="en-US" altLang="zh-CN" dirty="0">
                <a:solidFill>
                  <a:srgbClr val="0000FF"/>
                </a:solidFill>
                <a:latin typeface="ZztexMono-Regular"/>
              </a:rPr>
              <a:t> point3 </a:t>
            </a:r>
            <a:r>
              <a:rPr lang="en-US" altLang="zh-CN" dirty="0">
                <a:latin typeface="ZztexMono-Regular"/>
              </a:rPr>
              <a:t>c,</a:t>
            </a:r>
            <a:r>
              <a:rPr lang="en-US" altLang="zh-CN" dirty="0">
                <a:solidFill>
                  <a:srgbClr val="0000FF"/>
                </a:solidFill>
                <a:latin typeface="ZztexMono-Regular"/>
              </a:rPr>
              <a:t> point3 </a:t>
            </a:r>
            <a:r>
              <a:rPr lang="en-US" altLang="zh-CN" dirty="0">
                <a:latin typeface="ZztexMono-Regular"/>
              </a:rPr>
              <a:t>d,</a:t>
            </a:r>
            <a:r>
              <a:rPr lang="en-US" altLang="zh-CN" dirty="0">
                <a:solidFill>
                  <a:srgbClr val="0000FF"/>
                </a:solidFill>
                <a:latin typeface="ZztexMono-Regular"/>
              </a:rPr>
              <a:t> </a:t>
            </a:r>
            <a:r>
              <a:rPr lang="en-US" altLang="zh-CN" dirty="0" err="1">
                <a:solidFill>
                  <a:srgbClr val="0000FF"/>
                </a:solidFill>
                <a:latin typeface="ZztexMono-Regular"/>
              </a:rPr>
              <a:t>int</a:t>
            </a:r>
            <a:r>
              <a:rPr lang="en-US" altLang="zh-CN" dirty="0">
                <a:solidFill>
                  <a:srgbClr val="0000FF"/>
                </a:solidFill>
                <a:latin typeface="ZztexMono-Regular"/>
              </a:rPr>
              <a:t> </a:t>
            </a:r>
            <a:r>
              <a:rPr lang="en-US" altLang="zh-CN" dirty="0">
                <a:latin typeface="ZztexMono-Regular"/>
              </a:rPr>
              <a:t>m)</a:t>
            </a:r>
          </a:p>
          <a:p>
            <a:r>
              <a:rPr lang="en-US" altLang="zh-CN" dirty="0">
                <a:solidFill>
                  <a:srgbClr val="0000FF"/>
                </a:solidFill>
                <a:latin typeface="ZztexMono-Regular"/>
              </a:rPr>
              <a:t>{</a:t>
            </a:r>
          </a:p>
          <a:p>
            <a:r>
              <a:rPr lang="en-US" altLang="zh-CN" dirty="0">
                <a:solidFill>
                  <a:srgbClr val="0000FF"/>
                </a:solidFill>
                <a:latin typeface="ZztexMono-Regular"/>
              </a:rPr>
              <a:t>  if</a:t>
            </a:r>
            <a:r>
              <a:rPr lang="en-US" altLang="zh-CN" dirty="0">
                <a:latin typeface="ZztexMono-Regular"/>
              </a:rPr>
              <a:t>(m &gt; 0)</a:t>
            </a:r>
          </a:p>
          <a:p>
            <a:r>
              <a:rPr lang="en-US" altLang="zh-CN" dirty="0">
                <a:latin typeface="ZztexMono-Regular"/>
              </a:rPr>
              <a:t>  {</a:t>
            </a:r>
          </a:p>
          <a:p>
            <a:pPr lvl="1"/>
            <a:r>
              <a:rPr lang="en-US" altLang="zh-CN" dirty="0">
                <a:solidFill>
                  <a:srgbClr val="0000FF"/>
                </a:solidFill>
                <a:latin typeface="ZztexMono-Regular"/>
              </a:rPr>
              <a:t>point3 </a:t>
            </a:r>
            <a:r>
              <a:rPr lang="en-US" altLang="zh-CN" dirty="0">
                <a:latin typeface="ZztexMono-Regular"/>
              </a:rPr>
              <a:t>mid[6];</a:t>
            </a:r>
          </a:p>
          <a:p>
            <a:pPr lvl="1"/>
            <a:r>
              <a:rPr lang="en-US" altLang="zh-CN" dirty="0">
                <a:solidFill>
                  <a:srgbClr val="00B050"/>
                </a:solidFill>
                <a:latin typeface="ZztexMono-Regular"/>
              </a:rPr>
              <a:t>// compute six midpoints</a:t>
            </a:r>
          </a:p>
          <a:p>
            <a:pPr lvl="1"/>
            <a:r>
              <a:rPr lang="en-US" altLang="zh-CN" dirty="0">
                <a:latin typeface="ZztexMono-Regular"/>
              </a:rPr>
              <a:t>mid[0] = (a + b)/2.0;</a:t>
            </a:r>
          </a:p>
          <a:p>
            <a:pPr lvl="1"/>
            <a:r>
              <a:rPr lang="en-US" altLang="zh-CN" dirty="0">
                <a:latin typeface="ZztexMono-Regular"/>
              </a:rPr>
              <a:t>mid[1] = (a + c)/2.0;</a:t>
            </a:r>
          </a:p>
          <a:p>
            <a:pPr lvl="1"/>
            <a:r>
              <a:rPr lang="en-US" altLang="zh-CN" dirty="0">
                <a:latin typeface="ZztexMono-Regular"/>
              </a:rPr>
              <a:t>mid[2] = (a + d)/2.0;</a:t>
            </a:r>
          </a:p>
          <a:p>
            <a:pPr lvl="1"/>
            <a:r>
              <a:rPr lang="en-US" altLang="zh-CN" dirty="0">
                <a:latin typeface="ZztexMono-Regular"/>
              </a:rPr>
              <a:t>mid[3] = (b + c)/2.0;</a:t>
            </a:r>
          </a:p>
          <a:p>
            <a:pPr lvl="1"/>
            <a:r>
              <a:rPr lang="en-US" altLang="zh-CN" dirty="0">
                <a:latin typeface="ZztexMono-Regular"/>
              </a:rPr>
              <a:t>mid[4] = (c + d)/2.0;</a:t>
            </a:r>
          </a:p>
          <a:p>
            <a:pPr lvl="1"/>
            <a:r>
              <a:rPr lang="en-US" altLang="zh-CN" dirty="0">
                <a:latin typeface="ZztexMono-Regular"/>
              </a:rPr>
              <a:t>mid[5] = (b + d)/2.0;</a:t>
            </a:r>
          </a:p>
          <a:p>
            <a:pPr lvl="1"/>
            <a:r>
              <a:rPr lang="en-US" altLang="zh-CN" dirty="0">
                <a:solidFill>
                  <a:srgbClr val="00B050"/>
                </a:solidFill>
                <a:latin typeface="ZztexMono-Regular"/>
              </a:rPr>
              <a:t>// create 4 tetrahedrons by subdivision</a:t>
            </a:r>
          </a:p>
          <a:p>
            <a:pPr lvl="1"/>
            <a:r>
              <a:rPr lang="en-US" altLang="zh-CN" dirty="0" err="1">
                <a:latin typeface="ZztexMono-Regular"/>
              </a:rPr>
              <a:t>divide_tetra</a:t>
            </a:r>
            <a:r>
              <a:rPr lang="en-US" altLang="zh-CN" dirty="0">
                <a:latin typeface="ZztexMono-Regular"/>
              </a:rPr>
              <a:t>(a, mid[0], mid[1], mid[2], m-1);</a:t>
            </a:r>
          </a:p>
          <a:p>
            <a:pPr lvl="1"/>
            <a:r>
              <a:rPr lang="en-US" altLang="zh-CN" dirty="0" err="1">
                <a:latin typeface="ZztexMono-Regular"/>
              </a:rPr>
              <a:t>divide_tetra</a:t>
            </a:r>
            <a:r>
              <a:rPr lang="en-US" altLang="zh-CN" dirty="0">
                <a:latin typeface="ZztexMono-Regular"/>
              </a:rPr>
              <a:t>(mid[0], b, mid[3], mid[5], m-1);</a:t>
            </a:r>
          </a:p>
          <a:p>
            <a:pPr lvl="1"/>
            <a:r>
              <a:rPr lang="en-US" altLang="zh-CN" dirty="0" err="1">
                <a:latin typeface="ZztexMono-Regular"/>
              </a:rPr>
              <a:t>divide_tetra</a:t>
            </a:r>
            <a:r>
              <a:rPr lang="en-US" altLang="zh-CN" dirty="0">
                <a:latin typeface="ZztexMono-Regular"/>
              </a:rPr>
              <a:t>(mid[1], mid[3], c, mid[4], m-1);</a:t>
            </a:r>
          </a:p>
          <a:p>
            <a:pPr lvl="1"/>
            <a:r>
              <a:rPr lang="en-US" altLang="zh-CN" dirty="0" err="1">
                <a:latin typeface="ZztexMono-Regular"/>
              </a:rPr>
              <a:t>divide_tetra</a:t>
            </a:r>
            <a:r>
              <a:rPr lang="en-US" altLang="zh-CN" dirty="0">
                <a:latin typeface="ZztexMono-Regular"/>
              </a:rPr>
              <a:t>(mid[2], mid[5], mid[5], d, m-1);</a:t>
            </a:r>
          </a:p>
          <a:p>
            <a:pPr lvl="1"/>
            <a:r>
              <a:rPr lang="en-US" altLang="zh-CN" dirty="0">
                <a:latin typeface="ZztexMono-Regular"/>
              </a:rPr>
              <a:t>}</a:t>
            </a:r>
          </a:p>
          <a:p>
            <a:pPr lvl="1"/>
            <a:r>
              <a:rPr lang="en-US" altLang="zh-CN" dirty="0">
                <a:solidFill>
                  <a:srgbClr val="0000FF"/>
                </a:solidFill>
                <a:latin typeface="ZztexMono-Regular"/>
              </a:rPr>
              <a:t>else </a:t>
            </a:r>
            <a:r>
              <a:rPr lang="en-US" altLang="zh-CN" dirty="0">
                <a:latin typeface="ZztexMono-Regular"/>
              </a:rPr>
              <a:t>tetra(</a:t>
            </a:r>
            <a:r>
              <a:rPr lang="en-US" altLang="zh-CN" dirty="0" err="1">
                <a:latin typeface="ZztexMono-Regular"/>
              </a:rPr>
              <a:t>a,b,c,d</a:t>
            </a:r>
            <a:r>
              <a:rPr lang="en-US" altLang="zh-CN" dirty="0">
                <a:latin typeface="ZztexMono-Regular"/>
              </a:rPr>
              <a:t>); </a:t>
            </a:r>
            <a:r>
              <a:rPr lang="en-US" altLang="zh-CN" dirty="0">
                <a:solidFill>
                  <a:srgbClr val="00B050"/>
                </a:solidFill>
                <a:latin typeface="ZztexMono-Regular"/>
              </a:rPr>
              <a:t>/* draw tetrahedron at end of recursion */</a:t>
            </a:r>
          </a:p>
          <a:p>
            <a:r>
              <a:rPr lang="en-US" altLang="zh-CN" dirty="0">
                <a:latin typeface="ZztexMono-Regular"/>
              </a:rPr>
              <a:t>}</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
        <p:nvSpPr>
          <p:cNvPr id="8" name="文本框 7"/>
          <p:cNvSpPr txBox="1"/>
          <p:nvPr/>
        </p:nvSpPr>
        <p:spPr>
          <a:xfrm>
            <a:off x="2405994" y="3389111"/>
            <a:ext cx="4339650"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图形编程的交互方式</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1" cy="1107996"/>
          </a:xfrm>
          <a:prstGeom prst="rect">
            <a:avLst/>
          </a:prstGeom>
          <a:noFill/>
        </p:spPr>
        <p:txBody>
          <a:bodyPr wrap="none" rtlCol="0">
            <a:spAutoFit/>
          </a:bodyPr>
          <a:lstStyle/>
          <a:p>
            <a:pPr algn="ctr"/>
            <a:r>
              <a:rPr lang="en-US" altLang="zh-CN" sz="6600" b="1" i="1" dirty="0">
                <a:solidFill>
                  <a:srgbClr val="94003F"/>
                </a:solidFill>
              </a:rPr>
              <a:t>6</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a:srcRect b="4033"/>
          <a:stretch>
            <a:fillRect/>
          </a:stretch>
        </p:blipFill>
        <p:spPr>
          <a:xfrm>
            <a:off x="3799359" y="3518302"/>
            <a:ext cx="5026586" cy="2974573"/>
          </a:xfrm>
          <a:prstGeom prst="rect">
            <a:avLst/>
          </a:prstGeom>
        </p:spPr>
      </p:pic>
      <p:sp>
        <p:nvSpPr>
          <p:cNvPr id="2" name="标题 1"/>
          <p:cNvSpPr>
            <a:spLocks noGrp="1"/>
          </p:cNvSpPr>
          <p:nvPr>
            <p:ph type="title"/>
          </p:nvPr>
        </p:nvSpPr>
        <p:spPr/>
        <p:txBody>
          <a:bodyPr/>
          <a:lstStyle/>
          <a:p>
            <a:r>
              <a:rPr lang="zh-CN" altLang="en-US" dirty="0"/>
              <a:t>图形编程中的交互方式</a:t>
            </a:r>
          </a:p>
        </p:txBody>
      </p:sp>
      <p:sp>
        <p:nvSpPr>
          <p:cNvPr id="3" name="内容占位符 2"/>
          <p:cNvSpPr>
            <a:spLocks noGrp="1"/>
          </p:cNvSpPr>
          <p:nvPr>
            <p:ph idx="1"/>
          </p:nvPr>
        </p:nvSpPr>
        <p:spPr/>
        <p:txBody>
          <a:bodyPr/>
          <a:lstStyle/>
          <a:p>
            <a:pPr>
              <a:buClr>
                <a:srgbClr val="94003F"/>
              </a:buClr>
            </a:pPr>
            <a:r>
              <a:rPr lang="zh-CN" altLang="en-US" sz="2400" dirty="0"/>
              <a:t>图形编程的交互类型</a:t>
            </a:r>
            <a:r>
              <a:rPr lang="zh-CN" altLang="en-US" sz="1800" dirty="0"/>
              <a:t>：</a:t>
            </a:r>
            <a:endParaRPr lang="en-US" altLang="zh-CN" sz="1800" dirty="0"/>
          </a:p>
          <a:p>
            <a:pPr lvl="1">
              <a:buClr>
                <a:schemeClr val="tx1"/>
              </a:buClr>
            </a:pPr>
            <a:r>
              <a:rPr lang="zh-CN" altLang="en-US" sz="1800" dirty="0"/>
              <a:t>响应各类输入设备</a:t>
            </a:r>
            <a:endParaRPr lang="en-US" altLang="zh-CN" sz="1800" dirty="0"/>
          </a:p>
          <a:p>
            <a:pPr lvl="1">
              <a:buClr>
                <a:schemeClr val="tx1"/>
              </a:buClr>
            </a:pPr>
            <a:r>
              <a:rPr lang="zh-CN" altLang="en-US" sz="1800" dirty="0"/>
              <a:t>二维</a:t>
            </a:r>
            <a:r>
              <a:rPr lang="en-US" altLang="zh-CN" sz="1800" dirty="0"/>
              <a:t>/</a:t>
            </a:r>
            <a:r>
              <a:rPr lang="zh-CN" altLang="en-US" sz="1800" dirty="0"/>
              <a:t>三维旋转、平移、缩放</a:t>
            </a:r>
            <a:endParaRPr lang="en-US" altLang="zh-CN" sz="1800" dirty="0"/>
          </a:p>
          <a:p>
            <a:pPr lvl="1">
              <a:buClr>
                <a:schemeClr val="tx1"/>
              </a:buClr>
            </a:pPr>
            <a:r>
              <a:rPr lang="zh-CN" altLang="en-US" sz="1800" dirty="0"/>
              <a:t>拾取、框选</a:t>
            </a:r>
            <a:endParaRPr lang="en-US" altLang="zh-CN" sz="1800" dirty="0"/>
          </a:p>
          <a:p>
            <a:pPr lvl="1">
              <a:buClr>
                <a:schemeClr val="tx1"/>
              </a:buClr>
            </a:pPr>
            <a:r>
              <a:rPr lang="zh-CN" altLang="en-US" sz="1800" dirty="0"/>
              <a:t>三维控件</a:t>
            </a:r>
            <a:endParaRPr lang="en-US" altLang="zh-CN" sz="1800" dirty="0"/>
          </a:p>
          <a:p>
            <a:pPr lvl="1">
              <a:buClr>
                <a:schemeClr val="tx1"/>
              </a:buClr>
            </a:pPr>
            <a:r>
              <a:rPr lang="zh-CN" altLang="en-US" sz="1800" dirty="0"/>
              <a:t>实时重绘制</a:t>
            </a:r>
            <a:endParaRPr lang="en-US" altLang="zh-CN" sz="1800" dirty="0"/>
          </a:p>
          <a:p>
            <a:pPr lvl="1">
              <a:buClr>
                <a:schemeClr val="tx1"/>
              </a:buClr>
            </a:pPr>
            <a:endParaRPr lang="zh-CN" altLang="en-US" sz="1800" dirty="0"/>
          </a:p>
          <a:p>
            <a:pPr>
              <a:buClr>
                <a:srgbClr val="94003F"/>
              </a:buClr>
            </a:pPr>
            <a:r>
              <a:rPr lang="en-US" altLang="zh-CN" sz="2400" dirty="0"/>
              <a:t>GLFW</a:t>
            </a:r>
            <a:r>
              <a:rPr lang="zh-CN" altLang="en-US" sz="2400" dirty="0"/>
              <a:t>对交互的支持：</a:t>
            </a:r>
          </a:p>
          <a:p>
            <a:pPr lvl="1">
              <a:buClr>
                <a:schemeClr val="tx1"/>
              </a:buClr>
            </a:pPr>
            <a:r>
              <a:rPr lang="zh-CN" altLang="en-US" sz="1800" dirty="0">
                <a:solidFill>
                  <a:srgbClr val="0000FF"/>
                </a:solidFill>
              </a:rPr>
              <a:t>事件驱动模型</a:t>
            </a:r>
          </a:p>
          <a:p>
            <a:pPr lvl="1">
              <a:buClr>
                <a:schemeClr val="tx1"/>
              </a:buClr>
            </a:pPr>
            <a:r>
              <a:rPr lang="zh-CN" altLang="en-US" sz="1800" dirty="0">
                <a:solidFill>
                  <a:srgbClr val="0000FF"/>
                </a:solidFill>
              </a:rPr>
              <a:t>循环调用函数</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49</a:t>
            </a:fld>
            <a:endParaRPr lang="zh-CN" altLang="en-US"/>
          </a:p>
        </p:txBody>
      </p:sp>
      <p:pic>
        <p:nvPicPr>
          <p:cNvPr id="5" name="图片 4"/>
          <p:cNvPicPr>
            <a:picLocks noChangeAspect="1"/>
          </p:cNvPicPr>
          <p:nvPr/>
        </p:nvPicPr>
        <p:blipFill>
          <a:blip r:embed="rId3"/>
          <a:stretch>
            <a:fillRect/>
          </a:stretch>
        </p:blipFill>
        <p:spPr>
          <a:xfrm>
            <a:off x="4425767" y="1303018"/>
            <a:ext cx="1015586" cy="985401"/>
          </a:xfrm>
          <a:prstGeom prst="rect">
            <a:avLst/>
          </a:prstGeom>
        </p:spPr>
      </p:pic>
      <p:pic>
        <p:nvPicPr>
          <p:cNvPr id="6" name="图片 5"/>
          <p:cNvPicPr>
            <a:picLocks noChangeAspect="1"/>
          </p:cNvPicPr>
          <p:nvPr/>
        </p:nvPicPr>
        <p:blipFill>
          <a:blip r:embed="rId4"/>
          <a:stretch>
            <a:fillRect/>
          </a:stretch>
        </p:blipFill>
        <p:spPr>
          <a:xfrm>
            <a:off x="5519826" y="1513738"/>
            <a:ext cx="1329744" cy="915337"/>
          </a:xfrm>
          <a:prstGeom prst="rect">
            <a:avLst/>
          </a:prstGeom>
        </p:spPr>
      </p:pic>
      <p:pic>
        <p:nvPicPr>
          <p:cNvPr id="7" name="图片 6"/>
          <p:cNvPicPr>
            <a:picLocks noChangeAspect="1"/>
          </p:cNvPicPr>
          <p:nvPr/>
        </p:nvPicPr>
        <p:blipFill>
          <a:blip r:embed="rId5"/>
          <a:stretch>
            <a:fillRect/>
          </a:stretch>
        </p:blipFill>
        <p:spPr>
          <a:xfrm>
            <a:off x="6507179" y="1195906"/>
            <a:ext cx="1689050" cy="711777"/>
          </a:xfrm>
          <a:prstGeom prst="rect">
            <a:avLst/>
          </a:prstGeom>
        </p:spPr>
      </p:pic>
      <p:pic>
        <p:nvPicPr>
          <p:cNvPr id="8" name="图片 7"/>
          <p:cNvPicPr>
            <a:picLocks noChangeAspect="1"/>
          </p:cNvPicPr>
          <p:nvPr/>
        </p:nvPicPr>
        <p:blipFill>
          <a:blip r:embed="rId6"/>
          <a:stretch>
            <a:fillRect/>
          </a:stretch>
        </p:blipFill>
        <p:spPr>
          <a:xfrm>
            <a:off x="6732018" y="2498535"/>
            <a:ext cx="1104190" cy="756073"/>
          </a:xfrm>
          <a:prstGeom prst="rect">
            <a:avLst/>
          </a:prstGeom>
        </p:spPr>
      </p:pic>
      <p:pic>
        <p:nvPicPr>
          <p:cNvPr id="9" name="图片 8"/>
          <p:cNvPicPr>
            <a:picLocks noChangeAspect="1"/>
          </p:cNvPicPr>
          <p:nvPr/>
        </p:nvPicPr>
        <p:blipFill>
          <a:blip r:embed="rId7"/>
          <a:stretch>
            <a:fillRect/>
          </a:stretch>
        </p:blipFill>
        <p:spPr>
          <a:xfrm>
            <a:off x="4494102" y="2470110"/>
            <a:ext cx="1455559" cy="8665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2464450" y="3389111"/>
            <a:ext cx="4222631"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图形编程与图形</a:t>
            </a:r>
            <a:r>
              <a:rPr lang="en-US" altLang="zh-CN" sz="3600" b="1" dirty="0">
                <a:latin typeface="Microsoft YaHei" panose="020B0503020204020204" pitchFamily="34" charset="-122"/>
                <a:ea typeface="Microsoft YaHei" panose="020B0503020204020204" pitchFamily="34" charset="-122"/>
              </a:rPr>
              <a:t>API</a:t>
            </a:r>
            <a:endParaRPr lang="zh-CN" altLang="en-US" sz="3600" b="1" dirty="0">
              <a:latin typeface="Microsoft YaHei" panose="020B0503020204020204" pitchFamily="34" charset="-122"/>
              <a:ea typeface="Microsoft YaHei"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事件驱动模型</a:t>
            </a:r>
            <a:endParaRPr lang="en-US" dirty="0"/>
          </a:p>
        </p:txBody>
      </p:sp>
      <p:sp>
        <p:nvSpPr>
          <p:cNvPr id="3" name="Content Placeholder 2"/>
          <p:cNvSpPr>
            <a:spLocks noGrp="1"/>
          </p:cNvSpPr>
          <p:nvPr>
            <p:ph idx="1"/>
          </p:nvPr>
        </p:nvSpPr>
        <p:spPr/>
        <p:txBody>
          <a:bodyPr/>
          <a:lstStyle/>
          <a:p>
            <a:r>
              <a:rPr lang="zh-CN" altLang="en-US" dirty="0"/>
              <a:t>鼠标事件</a:t>
            </a:r>
            <a:endParaRPr lang="en-US" altLang="zh-CN" dirty="0"/>
          </a:p>
          <a:p>
            <a:endParaRPr lang="en-US" altLang="zh-CN" dirty="0"/>
          </a:p>
          <a:p>
            <a:endParaRPr lang="en-US" altLang="zh-CN" dirty="0"/>
          </a:p>
          <a:p>
            <a:endParaRPr lang="en-US" altLang="zh-CN" dirty="0"/>
          </a:p>
          <a:p>
            <a:endParaRPr lang="en-US" altLang="zh-CN" dirty="0"/>
          </a:p>
          <a:p>
            <a:r>
              <a:rPr lang="zh-CN" altLang="en-US" dirty="0"/>
              <a:t>键盘事件</a:t>
            </a:r>
            <a:endParaRPr lang="en-US" altLang="zh-CN" dirty="0"/>
          </a:p>
          <a:p>
            <a:endParaRPr lang="en-US" altLang="zh-CN" dirty="0"/>
          </a:p>
          <a:p>
            <a:endParaRPr lang="en-US" altLang="zh-CN" dirty="0"/>
          </a:p>
          <a:p>
            <a:endParaRPr lang="en-US" altLang="zh-CN"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50</a:t>
            </a:fld>
            <a:endParaRPr lang="zh-CN" altLang="en-US" dirty="0"/>
          </a:p>
        </p:txBody>
      </p:sp>
      <p:sp>
        <p:nvSpPr>
          <p:cNvPr id="5" name="Rectangle 4"/>
          <p:cNvSpPr>
            <a:spLocks noChangeArrowheads="1"/>
          </p:cNvSpPr>
          <p:nvPr/>
        </p:nvSpPr>
        <p:spPr bwMode="auto">
          <a:xfrm>
            <a:off x="255010" y="4473578"/>
            <a:ext cx="8883322" cy="1815882"/>
          </a:xfrm>
          <a:prstGeom prst="rect">
            <a:avLst/>
          </a:prstGeom>
          <a:solidFill>
            <a:srgbClr val="C6EAFE">
              <a:alpha val="53000"/>
            </a:srgbClr>
          </a:solid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000000"/>
                </a:solidFill>
                <a:effectLst/>
                <a:latin typeface="Consolas" pitchFamily="49" charset="0"/>
                <a:ea typeface="SimSun" pitchFamily="2" charset="-122"/>
                <a:cs typeface="Consolas" pitchFamily="49" charset="0"/>
              </a:rPr>
              <a:t>glfwSetKeyCallback</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(window, </a:t>
            </a:r>
            <a:r>
              <a:rPr kumimoji="0" lang="en-US" altLang="zh-CN" sz="1600" b="0" i="0" u="none" strike="noStrike" cap="none" normalizeH="0" baseline="0" dirty="0" err="1">
                <a:ln>
                  <a:noFill/>
                </a:ln>
                <a:solidFill>
                  <a:srgbClr val="000000"/>
                </a:solidFill>
                <a:effectLst/>
                <a:latin typeface="Consolas" pitchFamily="49" charset="0"/>
                <a:ea typeface="SimSun" pitchFamily="2" charset="-122"/>
                <a:cs typeface="Consolas" pitchFamily="49" charset="0"/>
              </a:rPr>
              <a:t>mykey</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dirty="0">
              <a:ln>
                <a:noFill/>
              </a:ln>
              <a:solidFill>
                <a:schemeClr val="tx1"/>
              </a:solidFill>
              <a:effectLst/>
              <a:latin typeface="Arial" panose="02080604020202020204" pitchFamily="34" charset="0"/>
              <a:ea typeface="SimSun" pitchFamily="2" charset="-122"/>
              <a:cs typeface="SimSun"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void</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a:t>
            </a:r>
            <a:r>
              <a:rPr kumimoji="0" lang="en-US" altLang="zh-CN" sz="1600" b="0" i="0" u="none" strike="noStrike" cap="none" normalizeH="0" baseline="0" dirty="0" err="1">
                <a:ln>
                  <a:noFill/>
                </a:ln>
                <a:solidFill>
                  <a:srgbClr val="000000"/>
                </a:solidFill>
                <a:effectLst/>
                <a:latin typeface="Consolas" pitchFamily="49" charset="0"/>
                <a:ea typeface="SimSun" pitchFamily="2" charset="-122"/>
                <a:cs typeface="Consolas" pitchFamily="49" charset="0"/>
              </a:rPr>
              <a:t>mykey</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r>
              <a:rPr kumimoji="0" lang="en-US" altLang="zh-CN" sz="1600" b="0" i="0" u="none" strike="noStrike" cap="none" normalizeH="0" baseline="0" dirty="0" err="1">
                <a:ln>
                  <a:noFill/>
                </a:ln>
                <a:solidFill>
                  <a:srgbClr val="0000FF"/>
                </a:solidFill>
                <a:effectLst/>
                <a:latin typeface="Consolas" pitchFamily="49" charset="0"/>
                <a:ea typeface="SimSun" pitchFamily="2" charset="-122"/>
                <a:cs typeface="Consolas" pitchFamily="49" charset="0"/>
              </a:rPr>
              <a:t>GLFWwindow</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window</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int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key</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int </a:t>
            </a:r>
            <a:r>
              <a:rPr kumimoji="0" lang="en-US" altLang="zh-CN" sz="1600" b="0" i="0" u="none" strike="noStrike" cap="none" normalizeH="0" baseline="0" dirty="0" err="1">
                <a:ln>
                  <a:noFill/>
                </a:ln>
                <a:effectLst/>
                <a:latin typeface="Consolas" pitchFamily="49" charset="0"/>
                <a:ea typeface="SimSun" pitchFamily="2" charset="-122"/>
                <a:cs typeface="Consolas" pitchFamily="49" charset="0"/>
              </a:rPr>
              <a:t>scancode</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int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action</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int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mode</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p>
          <a:p>
            <a:pPr marL="0" marR="0" lvl="0" indent="0" algn="l" defTabSz="914400" rtl="0" eaLnBrk="0" fontAlgn="base" latinLnBrk="0" hangingPunct="0">
              <a:lnSpc>
                <a:spcPct val="100000"/>
              </a:lnSpc>
              <a:spcBef>
                <a:spcPct val="0"/>
              </a:spcBef>
              <a:spcAft>
                <a:spcPct val="0"/>
              </a:spcAft>
              <a:buClrTx/>
              <a:buSzTx/>
              <a:buFontTx/>
              <a:buNone/>
            </a:pPr>
            <a:r>
              <a:rPr lang="en-US" altLang="zh-CN" sz="1600" dirty="0">
                <a:solidFill>
                  <a:srgbClr val="000000"/>
                </a:solidFill>
                <a:latin typeface="Consolas" pitchFamily="49" charset="0"/>
                <a:ea typeface="SimSun" pitchFamily="2" charset="-122"/>
                <a:cs typeface="Consolas" pitchFamily="49" charset="0"/>
              </a:rPr>
              <a:t>{</a:t>
            </a:r>
          </a:p>
          <a:p>
            <a:pPr eaLnBrk="0" fontAlgn="base" hangingPunct="0">
              <a:spcBef>
                <a:spcPct val="0"/>
              </a:spcBef>
              <a:spcAft>
                <a:spcPct val="0"/>
              </a:spcAft>
            </a:pP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if(key</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a:t>
            </a:r>
            <a:r>
              <a:rPr lang="zh-CN" altLang="en-US" sz="1600" dirty="0">
                <a:solidFill>
                  <a:srgbClr val="000000"/>
                </a:solidFill>
                <a:latin typeface="Consolas" pitchFamily="49" charset="0"/>
                <a:ea typeface="SimSun" pitchFamily="2" charset="-122"/>
                <a:cs typeface="Consolas" pitchFamily="49" charset="0"/>
              </a:rPr>
              <a:t> </a:t>
            </a:r>
            <a:r>
              <a:rPr lang="en-US" altLang="zh-CN" sz="1600" b="0" dirty="0">
                <a:effectLst/>
                <a:latin typeface="Consolas" pitchFamily="49" charset="0"/>
              </a:rPr>
              <a:t>GLFW_KEY_ESCAPE</a:t>
            </a:r>
            <a:r>
              <a:rPr lang="en-US" altLang="zh-CN" sz="1600" dirty="0">
                <a:solidFill>
                  <a:srgbClr val="000000"/>
                </a:solidFill>
                <a:latin typeface="Consolas" pitchFamily="49" charset="0"/>
                <a:ea typeface="SimSun" pitchFamily="2" charset="-122"/>
                <a:cs typeface="Consolas" pitchFamily="49" charset="0"/>
              </a:rPr>
              <a:t> &amp;&amp;</a:t>
            </a:r>
            <a:r>
              <a:rPr lang="zh-CN" altLang="en-US" sz="1600" dirty="0">
                <a:solidFill>
                  <a:srgbClr val="000000"/>
                </a:solidFill>
                <a:latin typeface="Consolas" pitchFamily="49" charset="0"/>
                <a:ea typeface="SimSun" pitchFamily="2" charset="-122"/>
                <a:cs typeface="Consolas" pitchFamily="49" charset="0"/>
              </a:rPr>
              <a: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action</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GLFW_PRESS)</a:t>
            </a:r>
            <a:r>
              <a:rPr lang="zh-CN" altLang="en-US" sz="1600" dirty="0">
                <a:solidFill>
                  <a:srgbClr val="000000"/>
                </a:solidFill>
                <a:latin typeface="Consolas" pitchFamily="49" charset="0"/>
                <a:ea typeface="SimSun" pitchFamily="2" charset="-122"/>
                <a:cs typeface="Consolas" pitchFamily="49" charset="0"/>
              </a:rPr>
              <a:t> </a:t>
            </a:r>
            <a:endParaRPr lang="en-US" altLang="zh-CN" sz="1600" dirty="0">
              <a:solidFill>
                <a:srgbClr val="000000"/>
              </a:solidFill>
              <a:latin typeface="Consolas" pitchFamily="49" charset="0"/>
              <a:ea typeface="SimSun" pitchFamily="2" charset="-122"/>
              <a:cs typeface="Consolas" pitchFamily="49" charset="0"/>
            </a:endParaRPr>
          </a:p>
          <a:p>
            <a:pPr eaLnBrk="0" fontAlgn="base" hangingPunct="0">
              <a:spcBef>
                <a:spcPct val="0"/>
              </a:spcBef>
              <a:spcAft>
                <a:spcPct val="0"/>
              </a:spcAft>
            </a:pPr>
            <a:r>
              <a:rPr lang="en-US" altLang="zh-CN" sz="1600" dirty="0">
                <a:solidFill>
                  <a:srgbClr val="000000"/>
                </a:solidFill>
                <a:latin typeface="Consolas" pitchFamily="49" charset="0"/>
                <a:ea typeface="SimSun" pitchFamily="2" charset="-122"/>
                <a:cs typeface="Consolas" pitchFamily="49" charset="0"/>
              </a:rPr>
              <a:t>	</a:t>
            </a:r>
            <a:r>
              <a:rPr lang="en-US" altLang="zh-CN" sz="1600" dirty="0">
                <a:latin typeface="Consolas" pitchFamily="49" charset="0"/>
                <a:ea typeface="SimSun" pitchFamily="2" charset="-122"/>
                <a:cs typeface="Consolas" pitchFamily="49" charset="0"/>
              </a:rPr>
              <a:t>exit(0)</a:t>
            </a:r>
            <a:r>
              <a:rPr lang="en-US" altLang="zh-CN" sz="1600" dirty="0">
                <a:solidFill>
                  <a:srgbClr val="000000"/>
                </a:solidFill>
                <a:latin typeface="Consolas" pitchFamily="49" charset="0"/>
                <a:ea typeface="SimSun" pitchFamily="2" charset="-122"/>
                <a:cs typeface="Consolas" pitchFamily="49" charset="0"/>
              </a:rPr>
              <a:t>;</a:t>
            </a:r>
            <a:endPar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1600" dirty="0">
                <a:solidFill>
                  <a:srgbClr val="000000"/>
                </a:solidFill>
                <a:latin typeface="Consolas" pitchFamily="49" charset="0"/>
                <a:ea typeface="SimSun" pitchFamily="2" charset="-122"/>
                <a:cs typeface="Consolas" pitchFamily="49" charset="0"/>
              </a:rPr>
              <a:t>}</a:t>
            </a:r>
            <a:endParaRPr kumimoji="0" lang="en-US" altLang="zh-CN" sz="1600" b="0" i="0" u="none" strike="noStrike" cap="none" normalizeH="0" baseline="0" dirty="0">
              <a:ln>
                <a:noFill/>
              </a:ln>
              <a:solidFill>
                <a:schemeClr val="tx1"/>
              </a:solidFill>
              <a:effectLst/>
              <a:latin typeface="Arial" panose="02080604020202020204" pitchFamily="34" charset="0"/>
              <a:ea typeface="SimSun" pitchFamily="2" charset="-122"/>
              <a:cs typeface="SimSun" pitchFamily="2" charset="-122"/>
            </a:endParaRPr>
          </a:p>
        </p:txBody>
      </p:sp>
      <p:sp>
        <p:nvSpPr>
          <p:cNvPr id="6" name="Rectangle 5"/>
          <p:cNvSpPr>
            <a:spLocks noChangeArrowheads="1"/>
          </p:cNvSpPr>
          <p:nvPr/>
        </p:nvSpPr>
        <p:spPr bwMode="auto">
          <a:xfrm>
            <a:off x="260678" y="1898851"/>
            <a:ext cx="8883322" cy="1815882"/>
          </a:xfrm>
          <a:prstGeom prst="rect">
            <a:avLst/>
          </a:prstGeom>
          <a:solidFill>
            <a:srgbClr val="C6EAFE">
              <a:alpha val="53000"/>
            </a:srgbClr>
          </a:solid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err="1">
                <a:ln>
                  <a:noFill/>
                </a:ln>
                <a:solidFill>
                  <a:srgbClr val="000000"/>
                </a:solidFill>
                <a:effectLst/>
                <a:latin typeface="Consolas" pitchFamily="49" charset="0"/>
                <a:ea typeface="SimSun" pitchFamily="2" charset="-122"/>
                <a:cs typeface="Consolas" pitchFamily="49" charset="0"/>
              </a:rPr>
              <a:t>glfwSetMouseButtonCallback</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(window, mouse);</a:t>
            </a:r>
          </a:p>
          <a:p>
            <a:pPr marL="0" marR="0" lvl="0" indent="0" algn="l" defTabSz="914400" rtl="0" eaLnBrk="1" fontAlgn="base" latinLnBrk="0" hangingPunct="1">
              <a:lnSpc>
                <a:spcPct val="100000"/>
              </a:lnSpc>
              <a:spcBef>
                <a:spcPct val="0"/>
              </a:spcBef>
              <a:spcAft>
                <a:spcPct val="0"/>
              </a:spcAft>
              <a:buClrTx/>
              <a:buSzTx/>
              <a:buFontTx/>
              <a:buNone/>
            </a:pPr>
            <a:endParaRPr kumimoji="0" lang="en-US" altLang="zh-CN" sz="1600" b="0" i="0" u="none" strike="noStrike" cap="none" normalizeH="0" baseline="0" dirty="0">
              <a:ln>
                <a:noFill/>
              </a:ln>
              <a:effectLst/>
              <a:latin typeface="Arial" panose="02080604020202020204" pitchFamily="34" charset="0"/>
              <a:ea typeface="SimSun" pitchFamily="2" charset="-122"/>
              <a:cs typeface="SimSun"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void</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mouse(</a:t>
            </a:r>
            <a:r>
              <a:rPr kumimoji="0" lang="en-US" altLang="zh-CN" sz="1600" b="0" i="0" u="none" strike="noStrike" cap="none" normalizeH="0" baseline="0" dirty="0" err="1">
                <a:ln>
                  <a:noFill/>
                </a:ln>
                <a:solidFill>
                  <a:srgbClr val="0000FF"/>
                </a:solidFill>
                <a:effectLst/>
                <a:latin typeface="Consolas" pitchFamily="49" charset="0"/>
                <a:ea typeface="SimSun" pitchFamily="2" charset="-122"/>
                <a:cs typeface="Consolas" pitchFamily="49" charset="0"/>
              </a:rPr>
              <a:t>GLFWwindow</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 </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window, </a:t>
            </a:r>
            <a:r>
              <a:rPr kumimoji="0" lang="en-US"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int</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a:t>
            </a:r>
            <a:r>
              <a:rPr kumimoji="0" lang="en-US" altLang="zh-CN" sz="1600" b="0" i="0" u="none" strike="noStrike" cap="none" normalizeH="0" baseline="0" dirty="0">
                <a:ln>
                  <a:noFill/>
                </a:ln>
                <a:solidFill>
                  <a:srgbClr val="808080"/>
                </a:solidFill>
                <a:effectLst/>
                <a:latin typeface="Consolas" pitchFamily="49" charset="0"/>
                <a:ea typeface="SimSun" pitchFamily="2" charset="-122"/>
                <a:cs typeface="Consolas" pitchFamily="49" charset="0"/>
              </a:rPr>
              <a:t>button</a:t>
            </a:r>
            <a:r>
              <a:rPr kumimoji="0" lang="fr-FR"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a:t>
            </a:r>
            <a:r>
              <a:rPr kumimoji="0" lang="fr-FR"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int</a:t>
            </a:r>
            <a:r>
              <a:rPr kumimoji="0" lang="fr-FR"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scancode, </a:t>
            </a:r>
            <a:r>
              <a:rPr kumimoji="0" lang="fr-FR"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int</a:t>
            </a:r>
            <a:r>
              <a:rPr kumimoji="0" lang="fr-FR"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action, </a:t>
            </a:r>
            <a:r>
              <a:rPr kumimoji="0" lang="fr-FR" altLang="zh-CN" sz="1600" b="0" i="0" u="none" strike="noStrike" cap="none" normalizeH="0" baseline="0" dirty="0">
                <a:ln>
                  <a:noFill/>
                </a:ln>
                <a:solidFill>
                  <a:srgbClr val="0000FF"/>
                </a:solidFill>
                <a:effectLst/>
                <a:latin typeface="Consolas" pitchFamily="49" charset="0"/>
                <a:ea typeface="SimSun" pitchFamily="2" charset="-122"/>
                <a:cs typeface="Consolas" pitchFamily="49" charset="0"/>
              </a:rPr>
              <a:t>int</a:t>
            </a:r>
            <a:r>
              <a:rPr kumimoji="0" lang="fr-FR"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mode</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endParaRPr kumimoji="0" lang="en-US" altLang="zh-CN" sz="1600" b="0" i="0" u="none" strike="noStrike" cap="none" normalizeH="0" baseline="0" dirty="0">
              <a:ln>
                <a:noFill/>
              </a:ln>
              <a:effectLst/>
              <a:latin typeface="Arial" panose="02080604020202020204" pitchFamily="34" charset="0"/>
              <a:ea typeface="SimSun" pitchFamily="2" charset="-122"/>
              <a:cs typeface="SimSun"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endParaRPr kumimoji="0" lang="en-US" altLang="zh-CN" sz="1600" b="0" i="0" u="none" strike="noStrike" cap="none" normalizeH="0" baseline="0" dirty="0">
              <a:ln>
                <a:noFill/>
              </a:ln>
              <a:effectLst/>
              <a:latin typeface="Arial" panose="02080604020202020204" pitchFamily="34" charset="0"/>
              <a:ea typeface="SimSun" pitchFamily="2" charset="-122"/>
              <a:cs typeface="SimSun"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if</a:t>
            </a:r>
            <a:r>
              <a:rPr lang="en-US" altLang="zh-CN" sz="1600" dirty="0">
                <a:solidFill>
                  <a:srgbClr val="000000"/>
                </a:solidFill>
                <a:latin typeface="Consolas" pitchFamily="49" charset="0"/>
                <a:ea typeface="SimSun" pitchFamily="2" charset="-122"/>
                <a:cs typeface="Consolas" pitchFamily="49" charset="0"/>
              </a:rPr>
              <a:t>(button</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GLFW_MOUSE_BUTTON_LEFT &amp;&amp;</a:t>
            </a:r>
            <a:r>
              <a:rPr lang="zh-CN" altLang="en-US" sz="1600" dirty="0">
                <a:solidFill>
                  <a:srgbClr val="000000"/>
                </a:solidFill>
                <a:latin typeface="Consolas" pitchFamily="49" charset="0"/>
                <a:ea typeface="SimSun" pitchFamily="2" charset="-122"/>
                <a:cs typeface="Consolas" pitchFamily="49" charset="0"/>
              </a:rPr>
              <a: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action</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GLFW_PRESS)</a:t>
            </a:r>
            <a:r>
              <a:rPr lang="zh-CN" altLang="en-US" sz="1600" dirty="0">
                <a:solidFill>
                  <a:srgbClr val="000000"/>
                </a:solidFill>
                <a:latin typeface="Consolas" pitchFamily="49" charset="0"/>
                <a:ea typeface="SimSun" pitchFamily="2" charset="-122"/>
                <a:cs typeface="Consolas" pitchFamily="49" charset="0"/>
              </a:rPr>
              <a:t> </a:t>
            </a:r>
            <a:r>
              <a:rPr lang="en-US" altLang="zh-CN" sz="1600" dirty="0">
                <a:solidFill>
                  <a:srgbClr val="000000"/>
                </a:solidFill>
                <a:latin typeface="Consolas" pitchFamily="49" charset="0"/>
                <a:ea typeface="SimSun" pitchFamily="2" charset="-122"/>
                <a:cs typeface="Consolas" pitchFamily="49" charset="0"/>
              </a:rPr>
              <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	</a:t>
            </a:r>
            <a:r>
              <a:rPr kumimoji="0" lang="en-US" altLang="zh-CN" sz="1600" b="0" i="0" u="none" strike="noStrike" cap="none" normalizeH="0" baseline="0" dirty="0">
                <a:ln>
                  <a:noFill/>
                </a:ln>
                <a:effectLst/>
                <a:latin typeface="Consolas" pitchFamily="49" charset="0"/>
                <a:ea typeface="SimSun" pitchFamily="2" charset="-122"/>
                <a:cs typeface="Consolas" pitchFamily="49" charset="0"/>
              </a:rPr>
              <a:t>exit(0)</a:t>
            </a: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endParaRPr kumimoji="0" lang="en-US" altLang="zh-CN" sz="1600" b="0" i="0" u="none" strike="noStrike" cap="none" normalizeH="0" baseline="0" dirty="0">
              <a:ln>
                <a:noFill/>
              </a:ln>
              <a:effectLst/>
              <a:latin typeface="Arial" panose="02080604020202020204" pitchFamily="34" charset="0"/>
              <a:ea typeface="SimSun" pitchFamily="2" charset="-122"/>
              <a:cs typeface="SimSun"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600" b="0" i="0" u="none" strike="noStrike" cap="none" normalizeH="0" baseline="0" dirty="0">
                <a:ln>
                  <a:noFill/>
                </a:ln>
                <a:solidFill>
                  <a:srgbClr val="000000"/>
                </a:solidFill>
                <a:effectLst/>
                <a:latin typeface="Consolas" pitchFamily="49" charset="0"/>
                <a:ea typeface="SimSun" pitchFamily="2" charset="-122"/>
                <a:cs typeface="Consolas" pitchFamily="49" charset="0"/>
              </a:rPr>
              <a:t>}</a:t>
            </a:r>
            <a:endParaRPr kumimoji="0" lang="en-US" altLang="zh-CN" sz="1600" b="0" i="0" u="none" strike="noStrike" cap="none" normalizeH="0" baseline="0" dirty="0">
              <a:ln>
                <a:noFill/>
              </a:ln>
              <a:effectLst/>
              <a:latin typeface="Arial" panose="02080604020202020204" pitchFamily="34" charset="0"/>
              <a:ea typeface="SimSun" pitchFamily="2" charset="-122"/>
              <a:cs typeface="SimSun"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1.2</a:t>
            </a:r>
            <a:endParaRPr lang="en-US" dirty="0"/>
          </a:p>
        </p:txBody>
      </p:sp>
      <p:sp>
        <p:nvSpPr>
          <p:cNvPr id="5" name="Content Placeholder 4"/>
          <p:cNvSpPr>
            <a:spLocks noGrp="1"/>
          </p:cNvSpPr>
          <p:nvPr>
            <p:ph sz="half" idx="1"/>
          </p:nvPr>
        </p:nvSpPr>
        <p:spPr/>
        <p:txBody>
          <a:bodyPr/>
          <a:lstStyle/>
          <a:p>
            <a:r>
              <a:rPr lang="zh-CN" altLang="en-US" dirty="0"/>
              <a:t>二维简单绘制</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51</a:t>
            </a:fld>
            <a:endParaRPr lang="zh-CN" altLang="en-US" dirty="0"/>
          </a:p>
        </p:txBody>
      </p:sp>
      <p:pic>
        <p:nvPicPr>
          <p:cNvPr id="8" name="图片 5" descr="C:\Users\LEO\AppData\Local\Microsoft\Windows\INetCache\Content.Word\QQ截图20160823133732.png"/>
          <p:cNvPicPr/>
          <p:nvPr/>
        </p:nvPicPr>
        <p:blipFill>
          <a:blip r:embed="rId2">
            <a:extLst>
              <a:ext uri="{28A0092B-C50C-407E-A947-70E740481C1C}">
                <a14:useLocalDpi xmlns:a14="http://schemas.microsoft.com/office/drawing/2010/main" val="0"/>
              </a:ext>
            </a:extLst>
          </a:blip>
          <a:srcRect/>
          <a:stretch>
            <a:fillRect/>
          </a:stretch>
        </p:blipFill>
        <p:spPr bwMode="auto">
          <a:xfrm>
            <a:off x="3487478" y="1110458"/>
            <a:ext cx="5241852" cy="548874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实验一</a:t>
            </a:r>
            <a:endParaRPr lang="en-US" dirty="0"/>
          </a:p>
        </p:txBody>
      </p:sp>
      <p:sp>
        <p:nvSpPr>
          <p:cNvPr id="3" name="Content Placeholder 2"/>
          <p:cNvSpPr>
            <a:spLocks noGrp="1"/>
          </p:cNvSpPr>
          <p:nvPr>
            <p:ph idx="1"/>
          </p:nvPr>
        </p:nvSpPr>
        <p:spPr/>
        <p:txBody>
          <a:bodyPr/>
          <a:lstStyle/>
          <a:p>
            <a:r>
              <a:rPr lang="en-US" dirty="0"/>
              <a:t>OpenGL</a:t>
            </a:r>
            <a:r>
              <a:rPr lang="zh-CN" altLang="en-US" dirty="0"/>
              <a:t>基本绘制</a:t>
            </a:r>
            <a:endParaRPr lang="en-US" altLang="zh-CN" dirty="0"/>
          </a:p>
          <a:p>
            <a:pPr lvl="1"/>
            <a:r>
              <a:rPr lang="zh-CN" altLang="en-US" dirty="0"/>
              <a:t>绘制多个简单的二维图形，撰写详细实验报告</a:t>
            </a:r>
            <a:endParaRPr lang="en-US" altLang="zh-CN" dirty="0"/>
          </a:p>
          <a:p>
            <a:pPr lvl="1"/>
            <a:r>
              <a:rPr lang="zh-CN" altLang="en-US" dirty="0"/>
              <a:t>截止时间：</a:t>
            </a:r>
            <a:r>
              <a:rPr lang="en-US" b="1" dirty="0"/>
              <a:t> </a:t>
            </a:r>
            <a:r>
              <a:rPr lang="en-US" b="1" dirty="0">
                <a:solidFill>
                  <a:srgbClr val="FF0000"/>
                </a:solidFill>
              </a:rPr>
              <a:t>20</a:t>
            </a:r>
            <a:r>
              <a:rPr lang="en-US" altLang="zh-CN" b="1" dirty="0">
                <a:solidFill>
                  <a:srgbClr val="FF0000"/>
                </a:solidFill>
              </a:rPr>
              <a:t>23</a:t>
            </a:r>
            <a:r>
              <a:rPr lang="zh-CN" altLang="en-US" b="1" dirty="0">
                <a:solidFill>
                  <a:srgbClr val="FF0000"/>
                </a:solidFill>
              </a:rPr>
              <a:t>年</a:t>
            </a:r>
            <a:r>
              <a:rPr lang="en-US" altLang="zh-CN" b="1" dirty="0">
                <a:solidFill>
                  <a:srgbClr val="FF0000"/>
                </a:solidFill>
              </a:rPr>
              <a:t>10</a:t>
            </a:r>
            <a:r>
              <a:rPr lang="zh-CN" altLang="en-US" b="1" dirty="0">
                <a:solidFill>
                  <a:srgbClr val="FF0000"/>
                </a:solidFill>
              </a:rPr>
              <a:t>月</a:t>
            </a:r>
            <a:r>
              <a:rPr lang="en-US" altLang="zh-CN" b="1" dirty="0">
                <a:solidFill>
                  <a:srgbClr val="FF0000"/>
                </a:solidFill>
              </a:rPr>
              <a:t>10</a:t>
            </a:r>
            <a:r>
              <a:rPr lang="zh-CN" altLang="en-US" b="1" dirty="0">
                <a:solidFill>
                  <a:srgbClr val="FF0000"/>
                </a:solidFill>
              </a:rPr>
              <a:t>日</a:t>
            </a:r>
            <a:r>
              <a:rPr lang="en-US" b="1" dirty="0">
                <a:solidFill>
                  <a:srgbClr val="FF0000"/>
                </a:solidFill>
              </a:rPr>
              <a:t> 23:59</a:t>
            </a:r>
            <a:endParaRPr lang="en-US"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52</a:t>
            </a:fld>
            <a:endParaRPr lang="zh-CN" altLang="en-US" dirty="0"/>
          </a:p>
        </p:txBody>
      </p:sp>
      <p:pic>
        <p:nvPicPr>
          <p:cNvPr id="5" name="图片 1" descr="https://www.cs.drexel.edu/~david/Classes/ICG/Assignments_new/a2_files/a2.png"/>
          <p:cNvPicPr/>
          <p:nvPr/>
        </p:nvPicPr>
        <p:blipFill>
          <a:blip r:embed="rId3">
            <a:extLst>
              <a:ext uri="{28A0092B-C50C-407E-A947-70E740481C1C}">
                <a14:useLocalDpi xmlns:a14="http://schemas.microsoft.com/office/drawing/2010/main" val="0"/>
              </a:ext>
            </a:extLst>
          </a:blip>
          <a:srcRect/>
          <a:stretch>
            <a:fillRect/>
          </a:stretch>
        </p:blipFill>
        <p:spPr bwMode="auto">
          <a:xfrm>
            <a:off x="2296078" y="2730204"/>
            <a:ext cx="3860174" cy="38601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Microsoft YaHei" panose="020B0503020204020204" pitchFamily="34" charset="-122"/>
                <a:ea typeface="Microsoft YaHei" panose="020B0503020204020204" pitchFamily="34" charset="-122"/>
              </a:rPr>
              <a:t>Q&amp;A</a:t>
            </a:r>
            <a:endParaRPr lang="zh-CN" altLang="en-US" sz="9600" b="1" dirty="0">
              <a:solidFill>
                <a:srgbClr val="94003F"/>
              </a:solidFill>
              <a:latin typeface="Microsoft YaHei" panose="020B0503020204020204" pitchFamily="34" charset="-122"/>
              <a:ea typeface="Microsoft YaHei" panose="020B0503020204020204" pitchFamily="34" charset="-122"/>
            </a:endParaRPr>
          </a:p>
        </p:txBody>
      </p:sp>
      <p:pic>
        <p:nvPicPr>
          <p:cNvPr id="13" name="图片 11"/>
          <p:cNvPicPr>
            <a:picLocks noChangeAspect="1"/>
          </p:cNvPicPr>
          <p:nvPr/>
        </p:nvPicPr>
        <p:blipFill>
          <a:blip r:embed="rId3"/>
          <a:stretch>
            <a:fillRect/>
          </a:stretch>
        </p:blipFill>
        <p:spPr>
          <a:xfrm>
            <a:off x="1787450" y="1991082"/>
            <a:ext cx="1112742" cy="1112742"/>
          </a:xfrm>
          <a:prstGeom prst="rect">
            <a:avLst/>
          </a:prstGeom>
        </p:spPr>
      </p:pic>
      <p:sp>
        <p:nvSpPr>
          <p:cNvPr id="14" name="圆角矩形 13"/>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Microsoft YaHei" panose="020B0503020204020204" pitchFamily="34" charset="-122"/>
                <a:ea typeface="Microsoft YaHei" panose="020B0503020204020204" pitchFamily="34" charset="-122"/>
              </a:rPr>
              <a:t>vcc.szu.edu.cn</a:t>
            </a:r>
            <a:endParaRPr lang="zh-CN" altLang="en-US" sz="2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圆角矩形 14"/>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Microsoft YaHei" panose="020B0503020204020204" pitchFamily="34" charset="-122"/>
                <a:ea typeface="Microsoft YaHei" panose="020B0503020204020204" pitchFamily="34" charset="-122"/>
              </a:rPr>
              <a:t>www.szu.edu.cn</a:t>
            </a:r>
            <a:endParaRPr lang="zh-CN" altLang="en-US" sz="2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矩形 6"/>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17" name="圆角矩形 12"/>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4"/>
              </a:rPr>
              <a:t>http://</a:t>
            </a:r>
            <a:r>
              <a:rPr lang="en-US" altLang="zh-CN" sz="2000" b="1" dirty="0" err="1">
                <a:solidFill>
                  <a:schemeClr val="tx1">
                    <a:lumMod val="65000"/>
                    <a:lumOff val="35000"/>
                  </a:schemeClr>
                </a:solidFill>
                <a:hlinkClick r:id="rId4"/>
              </a:rPr>
              <a:t>csse.szu.edu.cn</a:t>
            </a:r>
            <a:r>
              <a:rPr lang="en-US" altLang="zh-CN" sz="2000" b="1" dirty="0">
                <a:solidFill>
                  <a:schemeClr val="tx1">
                    <a:lumMod val="65000"/>
                    <a:lumOff val="35000"/>
                  </a:schemeClr>
                </a:solidFill>
                <a:hlinkClick r:id="rId4"/>
              </a:rPr>
              <a:t>/staff/</a:t>
            </a:r>
            <a:r>
              <a:rPr lang="en-US" altLang="zh-CN" sz="2000" b="1" dirty="0" err="1">
                <a:solidFill>
                  <a:schemeClr val="tx1">
                    <a:lumMod val="65000"/>
                    <a:lumOff val="35000"/>
                  </a:schemeClr>
                </a:solidFill>
                <a:hlinkClick r:id="rId4"/>
              </a:rPr>
              <a:t>ruizhenhu</a:t>
            </a:r>
            <a:r>
              <a:rPr lang="en-US" altLang="zh-CN" sz="2000" b="1" dirty="0">
                <a:solidFill>
                  <a:schemeClr val="tx1">
                    <a:lumMod val="65000"/>
                    <a:lumOff val="35000"/>
                  </a:schemeClr>
                </a:solidFill>
                <a:hlinkClick r:id="rId4"/>
              </a:rPr>
              <a:t>/</a:t>
            </a:r>
            <a:endParaRPr lang="zh-CN" altLang="en-US" sz="2000" b="1" dirty="0">
              <a:solidFill>
                <a:schemeClr val="tx1">
                  <a:lumMod val="65000"/>
                  <a:lumOff val="35000"/>
                </a:schemeClr>
              </a:solidFill>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121" y="95705"/>
            <a:ext cx="7886700" cy="532945"/>
          </a:xfrm>
        </p:spPr>
        <p:txBody>
          <a:bodyPr/>
          <a:lstStyle/>
          <a:p>
            <a:r>
              <a:rPr lang="zh-CN" altLang="en-US" dirty="0"/>
              <a:t>图形编程的应用</a:t>
            </a:r>
          </a:p>
        </p:txBody>
      </p:sp>
      <p:sp>
        <p:nvSpPr>
          <p:cNvPr id="4" name="灯片编号占位符 3"/>
          <p:cNvSpPr>
            <a:spLocks noGrp="1"/>
          </p:cNvSpPr>
          <p:nvPr>
            <p:ph type="sldNum" sz="quarter" idx="12"/>
          </p:nvPr>
        </p:nvSpPr>
        <p:spPr>
          <a:xfrm>
            <a:off x="8451988" y="6492875"/>
            <a:ext cx="762828" cy="365125"/>
          </a:xfrm>
        </p:spPr>
        <p:txBody>
          <a:bodyPr/>
          <a:lstStyle/>
          <a:p>
            <a:fld id="{EB792F4E-54C0-4D36-B331-9C6FCFE9A340}" type="slidenum">
              <a:rPr lang="zh-CN" altLang="en-US" smtClean="0"/>
              <a:t>6</a:t>
            </a:fld>
            <a:endParaRPr lang="zh-CN" altLang="en-US"/>
          </a:p>
        </p:txBody>
      </p:sp>
      <p:sp>
        <p:nvSpPr>
          <p:cNvPr id="3" name="内容占位符 2"/>
          <p:cNvSpPr>
            <a:spLocks noGrp="1"/>
          </p:cNvSpPr>
          <p:nvPr>
            <p:ph idx="4294967295"/>
          </p:nvPr>
        </p:nvSpPr>
        <p:spPr>
          <a:xfrm>
            <a:off x="565288" y="1308036"/>
            <a:ext cx="7886700" cy="5184798"/>
          </a:xfrm>
        </p:spPr>
        <p:txBody>
          <a:bodyPr>
            <a:normAutofit lnSpcReduction="10000"/>
          </a:bodyPr>
          <a:lstStyle/>
          <a:p>
            <a:pPr>
              <a:spcBef>
                <a:spcPts val="1500"/>
              </a:spcBef>
              <a:buClr>
                <a:srgbClr val="94003F"/>
              </a:buClr>
            </a:pPr>
            <a:r>
              <a:rPr lang="zh-CN" altLang="en-US" sz="2400" dirty="0"/>
              <a:t>游戏</a:t>
            </a:r>
            <a:r>
              <a:rPr lang="en-US" altLang="zh-CN" sz="2400" dirty="0"/>
              <a:t>/</a:t>
            </a:r>
            <a:r>
              <a:rPr lang="zh-CN" altLang="en-US" sz="2400" dirty="0"/>
              <a:t>虚拟现实</a:t>
            </a:r>
            <a:r>
              <a:rPr lang="en-US" altLang="zh-CN" sz="2400" dirty="0"/>
              <a:t>(VR)</a:t>
            </a:r>
            <a:endParaRPr lang="zh-CN" altLang="en-US" sz="2400" dirty="0"/>
          </a:p>
          <a:p>
            <a:pPr lvl="1">
              <a:buClr>
                <a:schemeClr val="tx1"/>
              </a:buClr>
            </a:pPr>
            <a:r>
              <a:rPr lang="zh-CN" altLang="en-US" sz="1800" dirty="0"/>
              <a:t>三维游戏、</a:t>
            </a:r>
            <a:r>
              <a:rPr lang="en-US" altLang="zh-CN" sz="1800" dirty="0"/>
              <a:t>VR</a:t>
            </a:r>
            <a:r>
              <a:rPr lang="zh-CN" altLang="en-US" sz="1800" dirty="0"/>
              <a:t>游戏</a:t>
            </a:r>
            <a:endParaRPr lang="en-US" altLang="zh-CN" sz="1800" dirty="0"/>
          </a:p>
          <a:p>
            <a:pPr>
              <a:spcBef>
                <a:spcPts val="1500"/>
              </a:spcBef>
            </a:pPr>
            <a:r>
              <a:rPr lang="zh-CN" altLang="en-US" sz="2400" dirty="0"/>
              <a:t>几何数据处理</a:t>
            </a:r>
          </a:p>
          <a:p>
            <a:pPr lvl="1">
              <a:buClr>
                <a:schemeClr val="tx1"/>
              </a:buClr>
            </a:pPr>
            <a:r>
              <a:rPr lang="zh-CN" altLang="en-US" sz="1800" dirty="0"/>
              <a:t>三维扫描、三维打印</a:t>
            </a:r>
          </a:p>
          <a:p>
            <a:pPr lvl="1">
              <a:buClr>
                <a:schemeClr val="tx1"/>
              </a:buClr>
            </a:pPr>
            <a:r>
              <a:rPr lang="zh-CN" altLang="en-US" sz="1800" dirty="0"/>
              <a:t>义齿设计、服装设计</a:t>
            </a:r>
            <a:endParaRPr lang="en-US" altLang="zh-CN" sz="1800" dirty="0"/>
          </a:p>
          <a:p>
            <a:r>
              <a:rPr lang="zh-CN" altLang="en-US" sz="2400" dirty="0"/>
              <a:t>工业仿真</a:t>
            </a:r>
            <a:endParaRPr lang="en-US" altLang="zh-CN" sz="1800" dirty="0"/>
          </a:p>
          <a:p>
            <a:pPr lvl="1">
              <a:buClr>
                <a:schemeClr val="tx1"/>
              </a:buClr>
            </a:pPr>
            <a:r>
              <a:rPr lang="zh-CN" altLang="en-US" sz="1800" dirty="0"/>
              <a:t>机器人控制</a:t>
            </a:r>
            <a:endParaRPr lang="en-US" altLang="zh-CN" sz="1800" dirty="0"/>
          </a:p>
          <a:p>
            <a:pPr>
              <a:spcBef>
                <a:spcPts val="1500"/>
              </a:spcBef>
            </a:pPr>
            <a:r>
              <a:rPr lang="zh-CN" altLang="en-US" sz="2400" dirty="0"/>
              <a:t>工业设计</a:t>
            </a:r>
            <a:endParaRPr lang="en-US" altLang="zh-CN" sz="1800" dirty="0"/>
          </a:p>
          <a:p>
            <a:pPr lvl="1">
              <a:buClr>
                <a:schemeClr val="tx1"/>
              </a:buClr>
            </a:pPr>
            <a:r>
              <a:rPr lang="zh-CN" altLang="en-US" sz="1800" dirty="0"/>
              <a:t>正向建模</a:t>
            </a:r>
            <a:endParaRPr lang="en-US" altLang="zh-CN" sz="1800" dirty="0"/>
          </a:p>
          <a:p>
            <a:pPr lvl="1">
              <a:buClr>
                <a:schemeClr val="tx1"/>
              </a:buClr>
            </a:pPr>
            <a:r>
              <a:rPr lang="zh-CN" altLang="en-US" sz="1800" dirty="0"/>
              <a:t>逆向设计</a:t>
            </a:r>
            <a:endParaRPr lang="en-US" altLang="zh-CN" sz="1800" dirty="0"/>
          </a:p>
          <a:p>
            <a:pPr>
              <a:spcBef>
                <a:spcPts val="1500"/>
              </a:spcBef>
            </a:pPr>
            <a:r>
              <a:rPr lang="zh-CN" altLang="en-US" sz="2400" dirty="0"/>
              <a:t>影视</a:t>
            </a:r>
            <a:r>
              <a:rPr lang="en-US" altLang="zh-CN" sz="2400" dirty="0"/>
              <a:t>/</a:t>
            </a:r>
            <a:r>
              <a:rPr lang="zh-CN" altLang="en-US" sz="2400" dirty="0"/>
              <a:t>动画</a:t>
            </a:r>
            <a:r>
              <a:rPr lang="en-US" altLang="zh-CN" sz="2400" dirty="0"/>
              <a:t>/</a:t>
            </a:r>
            <a:r>
              <a:rPr lang="zh-CN" altLang="en-US" sz="2400" dirty="0"/>
              <a:t>在线三维购物</a:t>
            </a:r>
            <a:endParaRPr lang="en-US" altLang="zh-CN" sz="2400" dirty="0"/>
          </a:p>
          <a:p>
            <a:pPr>
              <a:spcBef>
                <a:spcPts val="1500"/>
              </a:spcBef>
            </a:pPr>
            <a:r>
              <a:rPr lang="zh-CN" altLang="en-US" sz="2400" dirty="0"/>
              <a:t>无人驾驶</a:t>
            </a:r>
            <a:r>
              <a:rPr lang="en-US" altLang="zh-CN" sz="2400" dirty="0"/>
              <a:t>/</a:t>
            </a:r>
            <a:r>
              <a:rPr lang="zh-CN" altLang="en-US" sz="2400" dirty="0"/>
              <a:t>虚拟博物馆</a:t>
            </a:r>
            <a:endParaRPr lang="en-US" altLang="zh-CN" sz="2400" dirty="0"/>
          </a:p>
          <a:p>
            <a:pPr>
              <a:spcBef>
                <a:spcPts val="1500"/>
              </a:spcBef>
            </a:pPr>
            <a:r>
              <a:rPr lang="zh-CN" altLang="en-US" sz="2400" dirty="0"/>
              <a:t>下一代计算平台！</a:t>
            </a:r>
            <a:endParaRPr lang="en-US" altLang="zh-CN" sz="1800"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p:grpSp>
        <p:nvGrpSpPr>
          <p:cNvPr id="18" name="组合 17"/>
          <p:cNvGrpSpPr/>
          <p:nvPr/>
        </p:nvGrpSpPr>
        <p:grpSpPr>
          <a:xfrm>
            <a:off x="4571144" y="516890"/>
            <a:ext cx="3386669" cy="6229350"/>
            <a:chOff x="4571144" y="516890"/>
            <a:chExt cx="3386669" cy="6229350"/>
          </a:xfrm>
        </p:grpSpPr>
        <p:grpSp>
          <p:nvGrpSpPr>
            <p:cNvPr id="12" name="组合 11"/>
            <p:cNvGrpSpPr/>
            <p:nvPr/>
          </p:nvGrpSpPr>
          <p:grpSpPr>
            <a:xfrm>
              <a:off x="4580229" y="4547836"/>
              <a:ext cx="3377583" cy="2198404"/>
              <a:chOff x="5428627" y="1053481"/>
              <a:chExt cx="2906851" cy="2127005"/>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219" r="3854"/>
              <a:stretch>
                <a:fillRect/>
              </a:stretch>
            </p:blipFill>
            <p:spPr bwMode="auto">
              <a:xfrm>
                <a:off x="5428627" y="1053481"/>
                <a:ext cx="2906851" cy="212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8627" y="2491319"/>
                <a:ext cx="1645428" cy="689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组合 13"/>
            <p:cNvGrpSpPr/>
            <p:nvPr/>
          </p:nvGrpSpPr>
          <p:grpSpPr>
            <a:xfrm>
              <a:off x="4571144" y="516890"/>
              <a:ext cx="3386668" cy="1921488"/>
              <a:chOff x="3552948" y="3380746"/>
              <a:chExt cx="3588092" cy="2035770"/>
            </a:xfrm>
          </p:grpSpPr>
          <p:pic>
            <p:nvPicPr>
              <p:cNvPr id="11" name="图片 10"/>
              <p:cNvPicPr>
                <a:picLocks noChangeAspect="1"/>
              </p:cNvPicPr>
              <p:nvPr/>
            </p:nvPicPr>
            <p:blipFill>
              <a:blip r:embed="rId4"/>
              <a:stretch>
                <a:fillRect/>
              </a:stretch>
            </p:blipFill>
            <p:spPr>
              <a:xfrm>
                <a:off x="3552948" y="3380746"/>
                <a:ext cx="3588092" cy="2035770"/>
              </a:xfrm>
              <a:prstGeom prst="rect">
                <a:avLst/>
              </a:prstGeom>
            </p:spPr>
          </p:pic>
          <p:sp>
            <p:nvSpPr>
              <p:cNvPr id="13" name="文本框 12"/>
              <p:cNvSpPr txBox="1"/>
              <p:nvPr/>
            </p:nvSpPr>
            <p:spPr>
              <a:xfrm>
                <a:off x="3552948" y="3394508"/>
                <a:ext cx="2771913" cy="830997"/>
              </a:xfrm>
              <a:prstGeom prst="rect">
                <a:avLst/>
              </a:prstGeom>
              <a:solidFill>
                <a:srgbClr val="464DD9">
                  <a:alpha val="52941"/>
                </a:srgbClr>
              </a:solidFill>
            </p:spPr>
            <p:txBody>
              <a:bodyPr wrap="none" rtlCol="0">
                <a:spAutoFit/>
              </a:bodyPr>
              <a:lstStyle/>
              <a:p>
                <a:r>
                  <a:rPr lang="en-US" altLang="zh-CN" sz="1600" b="1" dirty="0">
                    <a:solidFill>
                      <a:srgbClr val="99CC67"/>
                    </a:solidFill>
                  </a:rPr>
                  <a:t>《</a:t>
                </a:r>
                <a:r>
                  <a:rPr lang="zh-CN" altLang="en-US" sz="1600" b="1" dirty="0">
                    <a:solidFill>
                      <a:srgbClr val="99CC67"/>
                    </a:solidFill>
                  </a:rPr>
                  <a:t>工作模拟</a:t>
                </a:r>
                <a:r>
                  <a:rPr lang="en-US" altLang="zh-CN" sz="1600" b="1" dirty="0">
                    <a:solidFill>
                      <a:srgbClr val="99CC67"/>
                    </a:solidFill>
                  </a:rPr>
                  <a:t>》</a:t>
                </a:r>
                <a:r>
                  <a:rPr lang="zh-CN" altLang="en-US" sz="1600" b="1" dirty="0">
                    <a:solidFill>
                      <a:srgbClr val="99CC67"/>
                    </a:solidFill>
                  </a:rPr>
                  <a:t>上线</a:t>
                </a:r>
                <a:r>
                  <a:rPr lang="en-US" altLang="zh-CN" sz="1600" b="1" dirty="0">
                    <a:solidFill>
                      <a:srgbClr val="99CC67"/>
                    </a:solidFill>
                  </a:rPr>
                  <a:t>4</a:t>
                </a:r>
                <a:r>
                  <a:rPr lang="zh-CN" altLang="en-US" sz="1600" b="1" dirty="0">
                    <a:solidFill>
                      <a:srgbClr val="99CC67"/>
                    </a:solidFill>
                  </a:rPr>
                  <a:t>个月</a:t>
                </a:r>
                <a:endParaRPr lang="en-US" altLang="zh-CN" sz="1600" b="1" dirty="0">
                  <a:solidFill>
                    <a:srgbClr val="99CC67"/>
                  </a:solidFill>
                </a:endParaRPr>
              </a:p>
              <a:p>
                <a:r>
                  <a:rPr lang="zh-CN" altLang="en-US" sz="1600" b="1" dirty="0">
                    <a:solidFill>
                      <a:srgbClr val="99CC67"/>
                    </a:solidFill>
                  </a:rPr>
                  <a:t>，收入超</a:t>
                </a:r>
                <a:r>
                  <a:rPr lang="en-US" altLang="zh-CN" sz="1600" b="1" dirty="0">
                    <a:solidFill>
                      <a:srgbClr val="99CC67"/>
                    </a:solidFill>
                  </a:rPr>
                  <a:t>1815</a:t>
                </a:r>
                <a:r>
                  <a:rPr lang="zh-CN" altLang="en-US" sz="1600" b="1" dirty="0">
                    <a:solidFill>
                      <a:srgbClr val="99CC67"/>
                    </a:solidFill>
                  </a:rPr>
                  <a:t>万元 </a:t>
                </a:r>
                <a:endParaRPr lang="en-US" altLang="zh-CN" sz="1600" b="1" dirty="0">
                  <a:solidFill>
                    <a:srgbClr val="99CC67"/>
                  </a:solidFill>
                </a:endParaRPr>
              </a:p>
              <a:p>
                <a:r>
                  <a:rPr lang="zh-CN" altLang="en-US" sz="1600" b="1" dirty="0">
                    <a:solidFill>
                      <a:srgbClr val="99CC67"/>
                    </a:solidFill>
                  </a:rPr>
                  <a:t>，开发商完成</a:t>
                </a:r>
                <a:r>
                  <a:rPr lang="en-US" altLang="zh-CN" sz="1600" b="1" dirty="0">
                    <a:solidFill>
                      <a:srgbClr val="99CC67"/>
                    </a:solidFill>
                  </a:rPr>
                  <a:t>500</a:t>
                </a:r>
                <a:r>
                  <a:rPr lang="zh-CN" altLang="en-US" sz="1600" b="1" dirty="0">
                    <a:solidFill>
                      <a:srgbClr val="99CC67"/>
                    </a:solidFill>
                  </a:rPr>
                  <a:t>万美元融资</a:t>
                </a:r>
              </a:p>
            </p:txBody>
          </p:sp>
        </p:grpSp>
        <p:pic>
          <p:nvPicPr>
            <p:cNvPr id="15" name="图片 14"/>
            <p:cNvPicPr>
              <a:picLocks noChangeAspect="1"/>
            </p:cNvPicPr>
            <p:nvPr/>
          </p:nvPicPr>
          <p:blipFill>
            <a:blip r:embed="rId5"/>
            <a:stretch>
              <a:fillRect/>
            </a:stretch>
          </p:blipFill>
          <p:spPr>
            <a:xfrm>
              <a:off x="4571145" y="2452374"/>
              <a:ext cx="3386668" cy="209546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121" y="95705"/>
            <a:ext cx="7886700" cy="532945"/>
          </a:xfrm>
        </p:spPr>
        <p:txBody>
          <a:bodyPr/>
          <a:lstStyle/>
          <a:p>
            <a:r>
              <a:rPr lang="zh-CN" altLang="en-US" dirty="0"/>
              <a:t>图形编程的要素</a:t>
            </a:r>
          </a:p>
        </p:txBody>
      </p:sp>
      <p:sp>
        <p:nvSpPr>
          <p:cNvPr id="4" name="灯片编号占位符 3"/>
          <p:cNvSpPr>
            <a:spLocks noGrp="1"/>
          </p:cNvSpPr>
          <p:nvPr>
            <p:ph type="sldNum" sz="quarter" idx="12"/>
          </p:nvPr>
        </p:nvSpPr>
        <p:spPr>
          <a:xfrm>
            <a:off x="8451988" y="6492875"/>
            <a:ext cx="762828" cy="365125"/>
          </a:xfrm>
        </p:spPr>
        <p:txBody>
          <a:bodyPr/>
          <a:lstStyle/>
          <a:p>
            <a:fld id="{EB792F4E-54C0-4D36-B331-9C6FCFE9A340}" type="slidenum">
              <a:rPr lang="zh-CN" altLang="en-US" smtClean="0"/>
              <a:t>7</a:t>
            </a:fld>
            <a:endParaRPr lang="zh-CN" altLang="en-US" dirty="0"/>
          </a:p>
        </p:txBody>
      </p:sp>
      <p:sp>
        <p:nvSpPr>
          <p:cNvPr id="3" name="内容占位符 2"/>
          <p:cNvSpPr>
            <a:spLocks noGrp="1"/>
          </p:cNvSpPr>
          <p:nvPr>
            <p:ph idx="4294967295"/>
          </p:nvPr>
        </p:nvSpPr>
        <p:spPr>
          <a:xfrm>
            <a:off x="565288" y="1119022"/>
            <a:ext cx="8134959" cy="4352925"/>
          </a:xfrm>
        </p:spPr>
        <p:txBody>
          <a:bodyPr/>
          <a:lstStyle/>
          <a:p>
            <a:pPr>
              <a:buClr>
                <a:srgbClr val="94003F"/>
              </a:buClr>
            </a:pPr>
            <a:r>
              <a:rPr lang="zh-CN" altLang="en-US" sz="2400" dirty="0"/>
              <a:t>编程语言 </a:t>
            </a:r>
            <a:r>
              <a:rPr lang="en-US" altLang="zh-CN" sz="2400" dirty="0"/>
              <a:t>C++/Java/Python/Web(JavaScript)</a:t>
            </a:r>
            <a:endParaRPr lang="zh-CN" altLang="en-US" sz="2400" dirty="0"/>
          </a:p>
          <a:p>
            <a:pPr lvl="1">
              <a:buClr>
                <a:schemeClr val="tx1"/>
              </a:buClr>
            </a:pPr>
            <a:r>
              <a:rPr lang="zh-CN" altLang="en-US" sz="1800" dirty="0"/>
              <a:t>在何种平台上运行？</a:t>
            </a:r>
            <a:r>
              <a:rPr lang="en-US" altLang="zh-CN" sz="1800" dirty="0"/>
              <a:t>Win/Mac/iOS/Android/Web browser</a:t>
            </a:r>
          </a:p>
          <a:p>
            <a:pPr lvl="1">
              <a:buClr>
                <a:schemeClr val="tx1"/>
              </a:buClr>
            </a:pPr>
            <a:r>
              <a:rPr lang="zh-CN" altLang="en-US" sz="1800" dirty="0"/>
              <a:t>采用何种开发工具？</a:t>
            </a:r>
            <a:r>
              <a:rPr lang="en-US" altLang="zh-CN" sz="1800" dirty="0"/>
              <a:t>Visual Studio/QT/Python</a:t>
            </a:r>
          </a:p>
          <a:p>
            <a:pPr>
              <a:buClr>
                <a:srgbClr val="94003F"/>
              </a:buClr>
            </a:pPr>
            <a:r>
              <a:rPr lang="zh-CN" altLang="en-US" sz="2400" dirty="0"/>
              <a:t>图形</a:t>
            </a:r>
            <a:r>
              <a:rPr lang="en-US" altLang="zh-CN" sz="2400" dirty="0"/>
              <a:t>API</a:t>
            </a:r>
            <a:r>
              <a:rPr lang="zh-CN" altLang="en-US" sz="2400" dirty="0"/>
              <a:t>（</a:t>
            </a:r>
            <a:r>
              <a:rPr lang="en-US" altLang="zh-CN" sz="2400" b="1" dirty="0">
                <a:solidFill>
                  <a:srgbClr val="FF0000"/>
                </a:solidFill>
              </a:rPr>
              <a:t>A</a:t>
            </a:r>
            <a:r>
              <a:rPr lang="en-US" altLang="zh-CN" sz="2400" dirty="0"/>
              <a:t>pplication </a:t>
            </a:r>
            <a:r>
              <a:rPr lang="en-US" altLang="zh-CN" sz="2400" b="1" dirty="0">
                <a:solidFill>
                  <a:srgbClr val="FF0000"/>
                </a:solidFill>
              </a:rPr>
              <a:t>P</a:t>
            </a:r>
            <a:r>
              <a:rPr lang="en-US" altLang="zh-CN" sz="2400" dirty="0"/>
              <a:t>rogramming </a:t>
            </a:r>
            <a:r>
              <a:rPr lang="en-US" altLang="zh-CN" sz="2400" b="1" dirty="0">
                <a:solidFill>
                  <a:srgbClr val="FF0000"/>
                </a:solidFill>
              </a:rPr>
              <a:t>I</a:t>
            </a:r>
            <a:r>
              <a:rPr lang="en-US" altLang="zh-CN" sz="2400" dirty="0"/>
              <a:t>nterface</a:t>
            </a:r>
            <a:r>
              <a:rPr lang="zh-CN" altLang="en-US" sz="2400" dirty="0"/>
              <a:t>）</a:t>
            </a:r>
          </a:p>
          <a:p>
            <a:pPr lvl="1">
              <a:buClr>
                <a:schemeClr val="tx1"/>
              </a:buClr>
            </a:pPr>
            <a:r>
              <a:rPr lang="en-US" altLang="zh-CN" sz="1800" b="1" dirty="0">
                <a:solidFill>
                  <a:srgbClr val="7030A0"/>
                </a:solidFill>
              </a:rPr>
              <a:t>Direct3D</a:t>
            </a:r>
            <a:r>
              <a:rPr lang="en-US" altLang="zh-CN" sz="1800" dirty="0"/>
              <a:t> from </a:t>
            </a:r>
            <a:r>
              <a:rPr lang="en-US" altLang="zh-CN" sz="1800" b="1" dirty="0"/>
              <a:t>Microsoft</a:t>
            </a:r>
            <a:r>
              <a:rPr lang="en-US" altLang="zh-CN" b="1" baseline="30000" dirty="0"/>
              <a:t>®</a:t>
            </a:r>
            <a:endParaRPr lang="zh-CN" altLang="en-US" sz="1800" b="1" baseline="30000" dirty="0"/>
          </a:p>
          <a:p>
            <a:pPr lvl="1">
              <a:buClr>
                <a:schemeClr val="tx1"/>
              </a:buClr>
            </a:pPr>
            <a:r>
              <a:rPr lang="en-US" altLang="zh-CN" sz="1800" b="1" dirty="0">
                <a:solidFill>
                  <a:srgbClr val="00B0F0"/>
                </a:solidFill>
              </a:rPr>
              <a:t>OpenGL</a:t>
            </a:r>
            <a:r>
              <a:rPr lang="en-US" altLang="zh-CN" sz="1800" dirty="0"/>
              <a:t> from Graphics community</a:t>
            </a:r>
            <a:endParaRPr lang="zh-CN" altLang="en-US" sz="1800" dirty="0"/>
          </a:p>
          <a:p>
            <a:pPr lvl="1">
              <a:buClr>
                <a:schemeClr val="tx1"/>
              </a:buClr>
            </a:pPr>
            <a:r>
              <a:rPr lang="en-US" altLang="zh-CN" sz="1800" dirty="0"/>
              <a:t>GPU</a:t>
            </a:r>
            <a:r>
              <a:rPr lang="zh-CN" altLang="en-US" sz="1800" dirty="0"/>
              <a:t>编程</a:t>
            </a:r>
            <a:r>
              <a:rPr lang="en-US" altLang="zh-CN" sz="1800" dirty="0"/>
              <a:t>(</a:t>
            </a:r>
            <a:r>
              <a:rPr lang="zh-CN" altLang="en-US" sz="1800" dirty="0"/>
              <a:t>显卡</a:t>
            </a:r>
            <a:r>
              <a:rPr lang="en-US" altLang="zh-CN" sz="1800" dirty="0"/>
              <a:t>)API</a:t>
            </a:r>
            <a:r>
              <a:rPr lang="zh-CN" altLang="en-US" sz="1800" dirty="0"/>
              <a:t>：着色器、</a:t>
            </a:r>
            <a:r>
              <a:rPr lang="en-US" altLang="zh-CN" sz="1800" dirty="0"/>
              <a:t>CUDA</a:t>
            </a:r>
            <a:r>
              <a:rPr lang="zh-CN" altLang="en-US" sz="1800" dirty="0"/>
              <a:t>、</a:t>
            </a:r>
            <a:r>
              <a:rPr lang="en-US" altLang="zh-CN" sz="1800" dirty="0"/>
              <a:t>OpenCL</a:t>
            </a:r>
          </a:p>
          <a:p>
            <a:r>
              <a:rPr lang="zh-CN" altLang="en-US" sz="2400" dirty="0"/>
              <a:t>图形</a:t>
            </a:r>
            <a:r>
              <a:rPr lang="en-US" altLang="zh-CN" sz="2400" dirty="0"/>
              <a:t>/</a:t>
            </a:r>
            <a:r>
              <a:rPr lang="zh-CN" altLang="en-US" sz="2400" dirty="0"/>
              <a:t>几何数据</a:t>
            </a:r>
            <a:r>
              <a:rPr lang="en-US" altLang="zh-CN" sz="2400" dirty="0"/>
              <a:t>/</a:t>
            </a:r>
            <a:r>
              <a:rPr lang="zh-CN" altLang="en-US" sz="2400" dirty="0"/>
              <a:t>算法</a:t>
            </a:r>
          </a:p>
          <a:p>
            <a:pPr lvl="1">
              <a:buClr>
                <a:schemeClr val="tx1"/>
              </a:buClr>
            </a:pPr>
            <a:r>
              <a:rPr lang="zh-CN" altLang="en-US" sz="1800" dirty="0"/>
              <a:t>图形</a:t>
            </a:r>
            <a:r>
              <a:rPr lang="en-US" altLang="zh-CN" sz="1800" dirty="0"/>
              <a:t>/</a:t>
            </a:r>
            <a:r>
              <a:rPr lang="zh-CN" altLang="en-US" sz="1800" dirty="0"/>
              <a:t>几何数据，类比于图像、声音、文字等信息</a:t>
            </a:r>
            <a:endParaRPr lang="en-US" altLang="zh-CN" sz="1800" dirty="0"/>
          </a:p>
          <a:p>
            <a:pPr lvl="1">
              <a:buClr>
                <a:schemeClr val="tx1"/>
              </a:buClr>
            </a:pPr>
            <a:r>
              <a:rPr lang="zh-CN" altLang="en-US" sz="1800" dirty="0"/>
              <a:t>形体</a:t>
            </a:r>
            <a:r>
              <a:rPr lang="en-US" altLang="zh-CN" sz="1800" dirty="0"/>
              <a:t>(</a:t>
            </a:r>
            <a:r>
              <a:rPr lang="zh-CN" altLang="en-US" sz="1800" dirty="0"/>
              <a:t>曲面</a:t>
            </a:r>
            <a:r>
              <a:rPr lang="en-US" altLang="zh-CN" sz="1800" dirty="0"/>
              <a:t>)/</a:t>
            </a:r>
            <a:r>
              <a:rPr lang="zh-CN" altLang="en-US" sz="1800" dirty="0"/>
              <a:t>位置</a:t>
            </a:r>
            <a:r>
              <a:rPr lang="en-US" altLang="zh-CN" sz="1800" dirty="0"/>
              <a:t>/</a:t>
            </a:r>
            <a:r>
              <a:rPr lang="zh-CN" altLang="en-US" sz="1800" dirty="0"/>
              <a:t>空间变换的数学表达与计算机存储方式</a:t>
            </a:r>
            <a:endParaRPr lang="en-US" altLang="zh-CN" sz="1800" dirty="0"/>
          </a:p>
          <a:p>
            <a:pPr lvl="1">
              <a:buClr>
                <a:schemeClr val="tx1"/>
              </a:buClr>
            </a:pPr>
            <a:r>
              <a:rPr lang="zh-CN" altLang="en-US" sz="1800" dirty="0"/>
              <a:t>算法</a:t>
            </a:r>
            <a:r>
              <a:rPr lang="en-US" altLang="zh-CN" sz="1800" dirty="0"/>
              <a:t>(</a:t>
            </a:r>
            <a:r>
              <a:rPr lang="zh-CN" altLang="en-US" sz="1800" dirty="0"/>
              <a:t>数学的可视化方式</a:t>
            </a:r>
            <a:r>
              <a:rPr lang="en-US" altLang="zh-CN" sz="1800" dirty="0"/>
              <a:t>)</a:t>
            </a:r>
            <a:r>
              <a:rPr lang="zh-CN" altLang="en-US" sz="1800" dirty="0"/>
              <a:t>：线性代数、微积分、数值计算、空间解析几何</a:t>
            </a:r>
          </a:p>
          <a:p>
            <a:pPr lvl="1">
              <a:buClr>
                <a:schemeClr val="tx1"/>
              </a:buClr>
            </a:pPr>
            <a:endParaRPr lang="zh-CN" altLang="en-US" sz="1800" dirty="0"/>
          </a:p>
          <a:p>
            <a:endParaRPr lang="zh-CN" altLang="en-US" dirty="0"/>
          </a:p>
        </p:txBody>
      </p:sp>
      <p:pic>
        <p:nvPicPr>
          <p:cNvPr id="6" name="图片 5"/>
          <p:cNvPicPr>
            <a:picLocks noChangeAspect="1"/>
          </p:cNvPicPr>
          <p:nvPr/>
        </p:nvPicPr>
        <p:blipFill>
          <a:blip r:embed="rId2"/>
          <a:stretch>
            <a:fillRect/>
          </a:stretch>
        </p:blipFill>
        <p:spPr>
          <a:xfrm>
            <a:off x="3030524" y="5003651"/>
            <a:ext cx="2996059" cy="1725357"/>
          </a:xfrm>
          <a:prstGeom prst="rect">
            <a:avLst/>
          </a:prstGeom>
        </p:spPr>
      </p:pic>
      <p:pic>
        <p:nvPicPr>
          <p:cNvPr id="7" name="图片 6"/>
          <p:cNvPicPr>
            <a:picLocks noChangeAspect="1"/>
          </p:cNvPicPr>
          <p:nvPr/>
        </p:nvPicPr>
        <p:blipFill>
          <a:blip r:embed="rId3"/>
          <a:stretch>
            <a:fillRect/>
          </a:stretch>
        </p:blipFill>
        <p:spPr>
          <a:xfrm>
            <a:off x="6026584" y="5003650"/>
            <a:ext cx="2215399" cy="1725357"/>
          </a:xfrm>
          <a:prstGeom prst="rect">
            <a:avLst/>
          </a:prstGeom>
        </p:spPr>
      </p:pic>
      <p:grpSp>
        <p:nvGrpSpPr>
          <p:cNvPr id="12" name="组合 11"/>
          <p:cNvGrpSpPr/>
          <p:nvPr/>
        </p:nvGrpSpPr>
        <p:grpSpPr>
          <a:xfrm>
            <a:off x="595768" y="5501490"/>
            <a:ext cx="2106792" cy="721360"/>
            <a:chOff x="565288" y="5257650"/>
            <a:chExt cx="2106792" cy="721360"/>
          </a:xfrm>
        </p:grpSpPr>
        <p:pic>
          <p:nvPicPr>
            <p:cNvPr id="10" name="图片 9" descr="Actions help hint Icon | Oxygen Iconset | Oxygen 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88" y="5257650"/>
              <a:ext cx="721360" cy="721360"/>
            </a:xfrm>
            <a:prstGeom prst="rect">
              <a:avLst/>
            </a:prstGeom>
          </p:spPr>
        </p:pic>
        <p:sp>
          <p:nvSpPr>
            <p:cNvPr id="8" name="文本框 7"/>
            <p:cNvSpPr txBox="1"/>
            <p:nvPr/>
          </p:nvSpPr>
          <p:spPr>
            <a:xfrm>
              <a:off x="1452880" y="5588000"/>
              <a:ext cx="184731" cy="369332"/>
            </a:xfrm>
            <a:prstGeom prst="rect">
              <a:avLst/>
            </a:prstGeom>
            <a:noFill/>
          </p:spPr>
          <p:txBody>
            <a:bodyPr wrap="none" rtlCol="0">
              <a:spAutoFit/>
            </a:bodyPr>
            <a:lstStyle/>
            <a:p>
              <a:endParaRPr lang="zh-CN" altLang="en-US" dirty="0"/>
            </a:p>
          </p:txBody>
        </p:sp>
        <p:sp>
          <p:nvSpPr>
            <p:cNvPr id="11" name="文本框 10"/>
            <p:cNvSpPr txBox="1"/>
            <p:nvPr/>
          </p:nvSpPr>
          <p:spPr>
            <a:xfrm>
              <a:off x="1317128" y="5313680"/>
              <a:ext cx="1354952" cy="584775"/>
            </a:xfrm>
            <a:prstGeom prst="rect">
              <a:avLst/>
            </a:prstGeom>
            <a:noFill/>
          </p:spPr>
          <p:txBody>
            <a:bodyPr wrap="square" rtlCol="0">
              <a:prstTxWarp prst="textCanUp">
                <a:avLst/>
              </a:prstTxWarp>
              <a:spAutoFit/>
            </a:bodyPr>
            <a:lstStyle/>
            <a:p>
              <a:r>
                <a:rPr lang="en-US" altLang="zh-CN" sz="3200" b="1" dirty="0">
                  <a:solidFill>
                    <a:srgbClr val="FFC000"/>
                  </a:solidFill>
                </a:rPr>
                <a:t>Run it</a:t>
              </a:r>
              <a:r>
                <a:rPr lang="zh-CN" altLang="en-US" sz="3200" b="1" dirty="0">
                  <a:solidFill>
                    <a:srgbClr val="FFC000"/>
                  </a:solidFill>
                </a:rPr>
                <a:t>！</a:t>
              </a:r>
            </a:p>
          </p:txBody>
        </p:sp>
      </p:grpSp>
      <p:sp>
        <p:nvSpPr>
          <p:cNvPr id="14" name="文本框 13"/>
          <p:cNvSpPr txBox="1"/>
          <p:nvPr/>
        </p:nvSpPr>
        <p:spPr>
          <a:xfrm>
            <a:off x="3030523" y="5003650"/>
            <a:ext cx="1011815" cy="338554"/>
          </a:xfrm>
          <a:prstGeom prst="rect">
            <a:avLst/>
          </a:prstGeom>
          <a:solidFill>
            <a:srgbClr val="464DD9">
              <a:alpha val="52941"/>
            </a:srgbClr>
          </a:solidFill>
        </p:spPr>
        <p:txBody>
          <a:bodyPr wrap="none" rtlCol="0">
            <a:spAutoFit/>
          </a:bodyPr>
          <a:lstStyle/>
          <a:p>
            <a:r>
              <a:rPr lang="zh-CN" altLang="en-US" sz="1600" b="1" dirty="0">
                <a:solidFill>
                  <a:srgbClr val="99CC67"/>
                </a:solidFill>
              </a:rPr>
              <a:t>虚拟城市</a:t>
            </a:r>
          </a:p>
        </p:txBody>
      </p:sp>
      <p:sp>
        <p:nvSpPr>
          <p:cNvPr id="15" name="文本框 14"/>
          <p:cNvSpPr txBox="1"/>
          <p:nvPr/>
        </p:nvSpPr>
        <p:spPr>
          <a:xfrm>
            <a:off x="7230168" y="6390453"/>
            <a:ext cx="1011815" cy="338554"/>
          </a:xfrm>
          <a:prstGeom prst="rect">
            <a:avLst/>
          </a:prstGeom>
          <a:solidFill>
            <a:srgbClr val="464DD9">
              <a:alpha val="52941"/>
            </a:srgbClr>
          </a:solidFill>
        </p:spPr>
        <p:txBody>
          <a:bodyPr wrap="none" rtlCol="0">
            <a:spAutoFit/>
          </a:bodyPr>
          <a:lstStyle/>
          <a:p>
            <a:r>
              <a:rPr lang="zh-CN" altLang="en-US" sz="1600" b="1" dirty="0">
                <a:solidFill>
                  <a:srgbClr val="99CC67"/>
                </a:solidFill>
              </a:rPr>
              <a:t>烟花动画</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38839" y="1552433"/>
            <a:ext cx="6284599" cy="3055769"/>
          </a:xfrm>
          <a:prstGeom prst="rect">
            <a:avLst/>
          </a:prstGeom>
        </p:spPr>
      </p:pic>
      <p:sp>
        <p:nvSpPr>
          <p:cNvPr id="2" name="标题 1"/>
          <p:cNvSpPr>
            <a:spLocks noGrp="1"/>
          </p:cNvSpPr>
          <p:nvPr>
            <p:ph type="title"/>
          </p:nvPr>
        </p:nvSpPr>
        <p:spPr/>
        <p:txBody>
          <a:bodyPr/>
          <a:lstStyle/>
          <a:p>
            <a:r>
              <a:rPr lang="zh-CN" altLang="en-US" dirty="0"/>
              <a:t>图形系统与图形</a:t>
            </a:r>
            <a:r>
              <a:rPr lang="en-US" altLang="zh-CN" dirty="0"/>
              <a:t>API</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7" name="内容占位符 2"/>
          <p:cNvSpPr txBox="1"/>
          <p:nvPr/>
        </p:nvSpPr>
        <p:spPr>
          <a:xfrm>
            <a:off x="565288" y="1524373"/>
            <a:ext cx="7886700" cy="4676799"/>
          </a:xfrm>
          <a:prstGeom prst="rect">
            <a:avLst/>
          </a:prstGeom>
        </p:spPr>
        <p:txBody>
          <a:bodyPr vert="horz" lIns="91440" tIns="45720" rIns="91440" bIns="45720" rtlCol="0">
            <a:normAutofit/>
          </a:bodyPr>
          <a:lstStyle>
            <a:lvl1pPr marL="228600" indent="-360045"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sz="2400" dirty="0"/>
              <a:t>图形系统</a:t>
            </a:r>
            <a:endParaRPr lang="en-US" altLang="zh-CN" sz="2400" dirty="0"/>
          </a:p>
          <a:p>
            <a:endParaRPr lang="en-US" altLang="zh-CN" sz="2400" dirty="0"/>
          </a:p>
          <a:p>
            <a:endParaRPr lang="en-US" altLang="zh-CN" sz="2400" dirty="0"/>
          </a:p>
          <a:p>
            <a:endParaRPr lang="zh-CN" altLang="en-US" sz="2400" dirty="0"/>
          </a:p>
          <a:p>
            <a:endParaRPr lang="en-US" altLang="zh-CN" sz="2400" dirty="0"/>
          </a:p>
          <a:p>
            <a:endParaRPr lang="en-US" altLang="zh-CN" sz="2400" dirty="0"/>
          </a:p>
          <a:p>
            <a:endParaRPr lang="en-US" altLang="zh-CN" sz="2400" dirty="0"/>
          </a:p>
          <a:p>
            <a:r>
              <a:rPr lang="zh-CN" altLang="en-US" sz="2400" dirty="0"/>
              <a:t>图形</a:t>
            </a:r>
            <a:r>
              <a:rPr lang="en-US" altLang="zh-CN" sz="2400" dirty="0"/>
              <a:t>API</a:t>
            </a:r>
            <a:endParaRPr lang="zh-CN" altLang="en-US" sz="2400" dirty="0"/>
          </a:p>
          <a:p>
            <a:pPr lvl="1">
              <a:buClr>
                <a:schemeClr val="tx1"/>
              </a:buClr>
            </a:pPr>
            <a:endParaRPr lang="en-US" altLang="zh-CN" sz="1800" b="1" dirty="0">
              <a:solidFill>
                <a:srgbClr val="7030A0"/>
              </a:solidFill>
            </a:endParaRPr>
          </a:p>
          <a:p>
            <a:pPr lvl="1">
              <a:buClr>
                <a:schemeClr val="tx1"/>
              </a:buClr>
            </a:pPr>
            <a:r>
              <a:rPr lang="zh-CN" altLang="en-US" sz="1800" b="1" dirty="0">
                <a:solidFill>
                  <a:srgbClr val="7030A0"/>
                </a:solidFill>
              </a:rPr>
              <a:t>控制显卡的编程接口、计算与存储资源</a:t>
            </a:r>
            <a:endParaRPr lang="zh-CN" altLang="en-US" sz="1800" dirty="0"/>
          </a:p>
          <a:p>
            <a:pPr lvl="1">
              <a:buClr>
                <a:schemeClr val="tx1"/>
              </a:buClr>
            </a:pPr>
            <a:r>
              <a:rPr lang="zh-CN" altLang="en-US" sz="1800" b="1" dirty="0">
                <a:solidFill>
                  <a:srgbClr val="7030A0"/>
                </a:solidFill>
              </a:rPr>
              <a:t>输入显示内容，如三维场景</a:t>
            </a:r>
            <a:r>
              <a:rPr lang="en-US" altLang="zh-CN" sz="1800" b="1" dirty="0">
                <a:solidFill>
                  <a:srgbClr val="7030A0"/>
                </a:solidFill>
              </a:rPr>
              <a:t>/</a:t>
            </a:r>
            <a:r>
              <a:rPr lang="zh-CN" altLang="en-US" sz="1800" b="1" dirty="0">
                <a:solidFill>
                  <a:srgbClr val="7030A0"/>
                </a:solidFill>
              </a:rPr>
              <a:t>模型，生成输出图像</a:t>
            </a:r>
            <a:endParaRPr lang="en-US" altLang="zh-CN" sz="1800" b="1" dirty="0">
              <a:solidFill>
                <a:srgbClr val="7030A0"/>
              </a:solidFill>
            </a:endParaRPr>
          </a:p>
          <a:p>
            <a:pPr lvl="1">
              <a:buClr>
                <a:schemeClr val="tx1"/>
              </a:buClr>
            </a:pPr>
            <a:endParaRPr lang="en-US" altLang="zh-CN" sz="1800" dirty="0"/>
          </a:p>
          <a:p>
            <a:pPr lvl="1">
              <a:buClr>
                <a:schemeClr val="tx1"/>
              </a:buClr>
            </a:pPr>
            <a:endParaRPr lang="zh-CN" altLang="en-US" sz="1800"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图形开发的前世今生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11" name="文本框 10"/>
          <p:cNvSpPr txBox="1"/>
          <p:nvPr/>
        </p:nvSpPr>
        <p:spPr>
          <a:xfrm>
            <a:off x="4765558" y="6016506"/>
            <a:ext cx="4230232" cy="584775"/>
          </a:xfrm>
          <a:prstGeom prst="rect">
            <a:avLst/>
          </a:prstGeom>
          <a:noFill/>
        </p:spPr>
        <p:txBody>
          <a:bodyPr wrap="square" rtlCol="0">
            <a:prstTxWarp prst="textCanUp">
              <a:avLst/>
            </a:prstTxWarp>
            <a:spAutoFit/>
          </a:bodyPr>
          <a:lstStyle/>
          <a:p>
            <a:r>
              <a:rPr lang="en-US" altLang="zh-CN" sz="1400" b="1" dirty="0">
                <a:solidFill>
                  <a:srgbClr val="FFC000"/>
                </a:solidFill>
              </a:rPr>
              <a:t>Microsoft</a:t>
            </a:r>
            <a:r>
              <a:rPr lang="en-US" altLang="zh-CN" sz="1200" b="1" baseline="30000" dirty="0">
                <a:solidFill>
                  <a:srgbClr val="FFC000"/>
                </a:solidFill>
              </a:rPr>
              <a:t>®</a:t>
            </a:r>
            <a:r>
              <a:rPr lang="en-US" altLang="zh-CN" sz="1400" b="1" dirty="0">
                <a:solidFill>
                  <a:srgbClr val="FFC000"/>
                </a:solidFill>
              </a:rPr>
              <a:t> never miss it</a:t>
            </a:r>
            <a:r>
              <a:rPr lang="zh-CN" altLang="en-US" sz="1400" b="1" dirty="0">
                <a:solidFill>
                  <a:srgbClr val="FFC000"/>
                </a:solidFill>
              </a:rPr>
              <a:t>！</a:t>
            </a:r>
          </a:p>
        </p:txBody>
      </p:sp>
      <p:cxnSp>
        <p:nvCxnSpPr>
          <p:cNvPr id="27" name="MH_Others_1"/>
          <p:cNvCxnSpPr/>
          <p:nvPr>
            <p:custDataLst>
              <p:tags r:id="rId1"/>
            </p:custDataLst>
          </p:nvPr>
        </p:nvCxnSpPr>
        <p:spPr>
          <a:xfrm>
            <a:off x="4582827" y="744718"/>
            <a:ext cx="7956" cy="5720401"/>
          </a:xfrm>
          <a:prstGeom prst="line">
            <a:avLst/>
          </a:prstGeom>
          <a:ln w="22225">
            <a:gradFill>
              <a:gsLst>
                <a:gs pos="0">
                  <a:srgbClr val="000000">
                    <a:alpha val="0"/>
                  </a:srgbClr>
                </a:gs>
                <a:gs pos="50000">
                  <a:srgbClr val="C0C0C0"/>
                </a:gs>
                <a:gs pos="100000">
                  <a:srgbClr val="000000">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MH_Others_2"/>
          <p:cNvCxnSpPr/>
          <p:nvPr>
            <p:custDataLst>
              <p:tags r:id="rId2"/>
            </p:custDataLst>
          </p:nvPr>
        </p:nvCxnSpPr>
        <p:spPr>
          <a:xfrm flipH="1">
            <a:off x="3958821" y="1292861"/>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29" name="MH_Others_3"/>
          <p:cNvSpPr/>
          <p:nvPr>
            <p:custDataLst>
              <p:tags r:id="rId3"/>
            </p:custDataLst>
          </p:nvPr>
        </p:nvSpPr>
        <p:spPr>
          <a:xfrm>
            <a:off x="4520963" y="1241565"/>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0" name="MH_Number_1"/>
          <p:cNvSpPr/>
          <p:nvPr>
            <p:custDataLst>
              <p:tags r:id="rId4"/>
            </p:custDataLst>
          </p:nvPr>
        </p:nvSpPr>
        <p:spPr>
          <a:xfrm>
            <a:off x="3428762" y="1010692"/>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F4D1B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1</a:t>
            </a:r>
            <a:endParaRPr lang="zh-CN" altLang="en-US" sz="3200" dirty="0">
              <a:solidFill>
                <a:srgbClr val="FFFFFF"/>
              </a:solidFill>
              <a:latin typeface="Impact" panose="020B0806030902050204" pitchFamily="34" charset="0"/>
            </a:endParaRPr>
          </a:p>
        </p:txBody>
      </p:sp>
      <p:cxnSp>
        <p:nvCxnSpPr>
          <p:cNvPr id="31" name="MH_Others_4"/>
          <p:cNvCxnSpPr/>
          <p:nvPr>
            <p:custDataLst>
              <p:tags r:id="rId5"/>
            </p:custDataLst>
          </p:nvPr>
        </p:nvCxnSpPr>
        <p:spPr>
          <a:xfrm flipH="1">
            <a:off x="3975702" y="2504739"/>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2" name="MH_Others_5"/>
          <p:cNvSpPr/>
          <p:nvPr>
            <p:custDataLst>
              <p:tags r:id="rId6"/>
            </p:custDataLst>
          </p:nvPr>
        </p:nvSpPr>
        <p:spPr>
          <a:xfrm>
            <a:off x="4520963" y="2464825"/>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3" name="MH_Number_3"/>
          <p:cNvSpPr/>
          <p:nvPr>
            <p:custDataLst>
              <p:tags r:id="rId7"/>
            </p:custDataLst>
          </p:nvPr>
        </p:nvSpPr>
        <p:spPr>
          <a:xfrm>
            <a:off x="3428762" y="222550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D5A6D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3</a:t>
            </a:r>
            <a:endParaRPr lang="zh-CN" altLang="en-US" sz="3200" dirty="0">
              <a:solidFill>
                <a:srgbClr val="FFFFFF"/>
              </a:solidFill>
              <a:latin typeface="Impact" panose="020B0806030902050204" pitchFamily="34" charset="0"/>
            </a:endParaRPr>
          </a:p>
        </p:txBody>
      </p:sp>
      <p:cxnSp>
        <p:nvCxnSpPr>
          <p:cNvPr id="34" name="MH_Others_6"/>
          <p:cNvCxnSpPr/>
          <p:nvPr>
            <p:custDataLst>
              <p:tags r:id="rId8"/>
            </p:custDataLst>
          </p:nvPr>
        </p:nvCxnSpPr>
        <p:spPr>
          <a:xfrm flipH="1">
            <a:off x="3967838" y="4616715"/>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5" name="MH_Others_7"/>
          <p:cNvSpPr/>
          <p:nvPr>
            <p:custDataLst>
              <p:tags r:id="rId9"/>
            </p:custDataLst>
          </p:nvPr>
        </p:nvSpPr>
        <p:spPr>
          <a:xfrm>
            <a:off x="4520963" y="4577254"/>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6" name="MH_Number_5"/>
          <p:cNvSpPr/>
          <p:nvPr>
            <p:custDataLst>
              <p:tags r:id="rId10"/>
            </p:custDataLst>
          </p:nvPr>
        </p:nvSpPr>
        <p:spPr>
          <a:xfrm>
            <a:off x="3428762" y="4344052"/>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A5002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6</a:t>
            </a:r>
            <a:endParaRPr lang="zh-CN" altLang="en-US" sz="3200" dirty="0">
              <a:solidFill>
                <a:srgbClr val="FFFFFF"/>
              </a:solidFill>
              <a:latin typeface="Impact" panose="020B0806030902050204" pitchFamily="34" charset="0"/>
            </a:endParaRPr>
          </a:p>
        </p:txBody>
      </p:sp>
      <p:cxnSp>
        <p:nvCxnSpPr>
          <p:cNvPr id="37" name="MH_Others_8"/>
          <p:cNvCxnSpPr/>
          <p:nvPr>
            <p:custDataLst>
              <p:tags r:id="rId11"/>
            </p:custDataLst>
          </p:nvPr>
        </p:nvCxnSpPr>
        <p:spPr>
          <a:xfrm>
            <a:off x="4590783" y="1756812"/>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38" name="MH_Others_9"/>
          <p:cNvSpPr/>
          <p:nvPr>
            <p:custDataLst>
              <p:tags r:id="rId12"/>
            </p:custDataLst>
          </p:nvPr>
        </p:nvSpPr>
        <p:spPr>
          <a:xfrm>
            <a:off x="4523642" y="1696091"/>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9" name="MH_Number_2"/>
          <p:cNvSpPr/>
          <p:nvPr>
            <p:custDataLst>
              <p:tags r:id="rId13"/>
            </p:custDataLst>
          </p:nvPr>
        </p:nvSpPr>
        <p:spPr>
          <a:xfrm flipH="1">
            <a:off x="5197674" y="147626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2</a:t>
            </a:r>
            <a:endParaRPr lang="zh-CN" altLang="en-US" sz="3200" dirty="0">
              <a:solidFill>
                <a:srgbClr val="FFFFFF"/>
              </a:solidFill>
              <a:latin typeface="Impact" panose="020B0806030902050204" pitchFamily="34" charset="0"/>
            </a:endParaRPr>
          </a:p>
        </p:txBody>
      </p:sp>
      <p:cxnSp>
        <p:nvCxnSpPr>
          <p:cNvPr id="40" name="MH_Others_10"/>
          <p:cNvCxnSpPr/>
          <p:nvPr>
            <p:custDataLst>
              <p:tags r:id="rId14"/>
            </p:custDataLst>
          </p:nvPr>
        </p:nvCxnSpPr>
        <p:spPr>
          <a:xfrm>
            <a:off x="4590783" y="3357142"/>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41" name="MH_Others_11"/>
          <p:cNvSpPr/>
          <p:nvPr>
            <p:custDataLst>
              <p:tags r:id="rId15"/>
            </p:custDataLst>
          </p:nvPr>
        </p:nvSpPr>
        <p:spPr>
          <a:xfrm>
            <a:off x="4523642" y="3305846"/>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2" name="MH_Number_4"/>
          <p:cNvSpPr/>
          <p:nvPr>
            <p:custDataLst>
              <p:tags r:id="rId16"/>
            </p:custDataLst>
          </p:nvPr>
        </p:nvSpPr>
        <p:spPr>
          <a:xfrm flipH="1">
            <a:off x="5197674" y="3082100"/>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4</a:t>
            </a:r>
            <a:endParaRPr lang="zh-CN" altLang="en-US" sz="3200" dirty="0">
              <a:solidFill>
                <a:srgbClr val="FFFFFF"/>
              </a:solidFill>
              <a:latin typeface="Impact" panose="020B0806030902050204" pitchFamily="34" charset="0"/>
            </a:endParaRPr>
          </a:p>
        </p:txBody>
      </p:sp>
      <p:grpSp>
        <p:nvGrpSpPr>
          <p:cNvPr id="44" name="组合 43"/>
          <p:cNvGrpSpPr/>
          <p:nvPr/>
        </p:nvGrpSpPr>
        <p:grpSpPr>
          <a:xfrm>
            <a:off x="1592010" y="1007343"/>
            <a:ext cx="1556798" cy="568721"/>
            <a:chOff x="2213096" y="1549803"/>
            <a:chExt cx="816469" cy="920618"/>
          </a:xfrm>
        </p:grpSpPr>
        <p:sp>
          <p:nvSpPr>
            <p:cNvPr id="45" name="矩形: 圆角 44"/>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46"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dirty="0"/>
                <a:t>1992 OpenGL ARB 1.0</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47" name="组合 46"/>
          <p:cNvGrpSpPr/>
          <p:nvPr/>
        </p:nvGrpSpPr>
        <p:grpSpPr>
          <a:xfrm>
            <a:off x="6017950" y="1476269"/>
            <a:ext cx="1512000" cy="544313"/>
            <a:chOff x="7514252" y="787764"/>
            <a:chExt cx="1358973" cy="544313"/>
          </a:xfrm>
        </p:grpSpPr>
        <p:sp>
          <p:nvSpPr>
            <p:cNvPr id="48" name="矩形: 圆角 47">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49"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kern="1200" dirty="0">
                  <a:ea typeface="叶根友唐楷字体" panose="02010601030101010101" pitchFamily="2" charset="-122"/>
                </a:rPr>
                <a:t>1995 Direct3D 1.0</a:t>
              </a:r>
              <a:endParaRPr lang="zh-CN" altLang="en-US" kern="1200" dirty="0">
                <a:ea typeface="叶根友唐楷字体" panose="02010601030101010101" pitchFamily="2" charset="-122"/>
              </a:endParaRPr>
            </a:p>
          </p:txBody>
        </p:sp>
      </p:grpSp>
      <p:cxnSp>
        <p:nvCxnSpPr>
          <p:cNvPr id="43" name="MH_Others_4"/>
          <p:cNvCxnSpPr/>
          <p:nvPr>
            <p:custDataLst>
              <p:tags r:id="rId17"/>
            </p:custDataLst>
          </p:nvPr>
        </p:nvCxnSpPr>
        <p:spPr>
          <a:xfrm flipH="1">
            <a:off x="3958821" y="335960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50" name="MH_Number_3"/>
          <p:cNvSpPr/>
          <p:nvPr>
            <p:custDataLst>
              <p:tags r:id="rId18"/>
            </p:custDataLst>
          </p:nvPr>
        </p:nvSpPr>
        <p:spPr>
          <a:xfrm>
            <a:off x="3428762" y="3082100"/>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4</a:t>
            </a:r>
            <a:endParaRPr lang="zh-CN" altLang="en-US" sz="3200" dirty="0">
              <a:solidFill>
                <a:srgbClr val="FFFFFF"/>
              </a:solidFill>
              <a:latin typeface="Impact" panose="020B0806030902050204" pitchFamily="34" charset="0"/>
            </a:endParaRPr>
          </a:p>
        </p:txBody>
      </p:sp>
      <p:grpSp>
        <p:nvGrpSpPr>
          <p:cNvPr id="51" name="组合 50"/>
          <p:cNvGrpSpPr/>
          <p:nvPr/>
        </p:nvGrpSpPr>
        <p:grpSpPr>
          <a:xfrm>
            <a:off x="1166928" y="3091154"/>
            <a:ext cx="1981880" cy="568721"/>
            <a:chOff x="2213096" y="1549803"/>
            <a:chExt cx="816469" cy="920618"/>
          </a:xfrm>
        </p:grpSpPr>
        <p:sp>
          <p:nvSpPr>
            <p:cNvPr id="52" name="矩形: 圆角 51"/>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53"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2009 OpenGL 3.1  </a:t>
              </a:r>
            </a:p>
            <a:p>
              <a:pPr lvl="0" algn="ctr" defTabSz="889000">
                <a:lnSpc>
                  <a:spcPct val="90000"/>
                </a:lnSpc>
                <a:spcBef>
                  <a:spcPct val="0"/>
                </a:spcBef>
              </a:pPr>
              <a:r>
                <a:rPr lang="en-US" altLang="zh-CN" dirty="0"/>
                <a:t> </a:t>
              </a:r>
              <a:r>
                <a:rPr lang="zh-CN" altLang="en-US" dirty="0"/>
                <a:t>完全基于着色器</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54" name="组合 53"/>
          <p:cNvGrpSpPr/>
          <p:nvPr/>
        </p:nvGrpSpPr>
        <p:grpSpPr>
          <a:xfrm>
            <a:off x="1119433" y="2237725"/>
            <a:ext cx="2029375" cy="568721"/>
            <a:chOff x="2213096" y="1549803"/>
            <a:chExt cx="816469" cy="920618"/>
          </a:xfrm>
        </p:grpSpPr>
        <p:sp>
          <p:nvSpPr>
            <p:cNvPr id="55" name="矩形: 圆角 54"/>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56"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2004 OpenGL 2.0 </a:t>
              </a:r>
            </a:p>
            <a:p>
              <a:pPr lvl="0" algn="ctr" defTabSz="889000">
                <a:lnSpc>
                  <a:spcPct val="90000"/>
                </a:lnSpc>
                <a:spcBef>
                  <a:spcPct val="0"/>
                </a:spcBef>
              </a:pPr>
              <a:r>
                <a:rPr lang="en-US" altLang="zh-CN" dirty="0"/>
                <a:t> </a:t>
              </a:r>
              <a:r>
                <a:rPr lang="zh-CN" altLang="en-US" dirty="0"/>
                <a:t>顶点</a:t>
              </a:r>
              <a:r>
                <a:rPr lang="en-US" altLang="zh-CN" dirty="0"/>
                <a:t>/</a:t>
              </a:r>
              <a:r>
                <a:rPr lang="zh-CN" altLang="en-US" dirty="0"/>
                <a:t>片段着色器</a:t>
              </a:r>
              <a:endParaRPr lang="zh-CN" altLang="en-US" sz="2000" kern="1200" dirty="0">
                <a:latin typeface="叶根友唐楷字体" panose="02010601030101010101" pitchFamily="2" charset="-122"/>
                <a:ea typeface="叶根友唐楷字体" panose="02010601030101010101" pitchFamily="2" charset="-122"/>
              </a:endParaRPr>
            </a:p>
          </p:txBody>
        </p:sp>
      </p:grpSp>
      <p:grpSp>
        <p:nvGrpSpPr>
          <p:cNvPr id="57" name="组合 56"/>
          <p:cNvGrpSpPr/>
          <p:nvPr/>
        </p:nvGrpSpPr>
        <p:grpSpPr>
          <a:xfrm>
            <a:off x="1178937" y="5158341"/>
            <a:ext cx="1969871" cy="676498"/>
            <a:chOff x="2213096" y="1549803"/>
            <a:chExt cx="816469" cy="1095083"/>
          </a:xfrm>
        </p:grpSpPr>
        <p:sp>
          <p:nvSpPr>
            <p:cNvPr id="58" name="矩形: 圆角 57"/>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59" name="矩形: 圆角 4"/>
            <p:cNvSpPr txBox="1"/>
            <p:nvPr/>
          </p:nvSpPr>
          <p:spPr>
            <a:xfrm>
              <a:off x="2237010" y="1772097"/>
              <a:ext cx="768641" cy="872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2015 HTML5</a:t>
              </a:r>
              <a:r>
                <a:rPr lang="zh-CN" altLang="en-US" dirty="0"/>
                <a:t>发布</a:t>
              </a:r>
              <a:r>
                <a:rPr lang="en-US" altLang="zh-CN" dirty="0"/>
                <a:t> </a:t>
              </a:r>
              <a:r>
                <a:rPr lang="en-US" altLang="zh-CN" dirty="0" err="1"/>
                <a:t>WebGL</a:t>
              </a:r>
              <a:r>
                <a:rPr lang="zh-CN" altLang="en-US" dirty="0"/>
                <a:t>流行</a:t>
              </a:r>
              <a:r>
                <a:rPr lang="en-US" altLang="zh-CN" dirty="0"/>
                <a:t>  </a:t>
              </a:r>
            </a:p>
            <a:p>
              <a:pPr lvl="0" algn="ctr" defTabSz="889000">
                <a:lnSpc>
                  <a:spcPct val="90000"/>
                </a:lnSpc>
                <a:spcBef>
                  <a:spcPct val="0"/>
                </a:spcBef>
              </a:pPr>
              <a:r>
                <a:rPr lang="en-US" altLang="zh-CN" dirty="0"/>
                <a:t> </a:t>
              </a:r>
              <a:endParaRPr lang="zh-CN" altLang="en-US" sz="2000" kern="1200" dirty="0">
                <a:latin typeface="叶根友唐楷字体" panose="02010601030101010101" pitchFamily="2" charset="-122"/>
                <a:ea typeface="叶根友唐楷字体" panose="02010601030101010101" pitchFamily="2" charset="-122"/>
              </a:endParaRPr>
            </a:p>
          </p:txBody>
        </p:sp>
      </p:grpSp>
      <p:sp>
        <p:nvSpPr>
          <p:cNvPr id="60" name="文本框 59"/>
          <p:cNvSpPr txBox="1"/>
          <p:nvPr/>
        </p:nvSpPr>
        <p:spPr>
          <a:xfrm>
            <a:off x="269725" y="6041449"/>
            <a:ext cx="4230232" cy="584775"/>
          </a:xfrm>
          <a:prstGeom prst="rect">
            <a:avLst/>
          </a:prstGeom>
          <a:noFill/>
        </p:spPr>
        <p:txBody>
          <a:bodyPr wrap="square" rtlCol="0">
            <a:prstTxWarp prst="textCanUp">
              <a:avLst/>
            </a:prstTxWarp>
            <a:spAutoFit/>
          </a:bodyPr>
          <a:lstStyle/>
          <a:p>
            <a:r>
              <a:rPr lang="en-US" altLang="zh-CN" sz="1400" b="1" dirty="0">
                <a:solidFill>
                  <a:srgbClr val="00B0F0"/>
                </a:solidFill>
              </a:rPr>
              <a:t>OpenGL</a:t>
            </a:r>
            <a:r>
              <a:rPr lang="en-US" altLang="zh-CN" sz="1200" b="1" baseline="30000" dirty="0">
                <a:solidFill>
                  <a:srgbClr val="00B0F0"/>
                </a:solidFill>
              </a:rPr>
              <a:t> </a:t>
            </a:r>
            <a:r>
              <a:rPr lang="en-US" altLang="zh-CN" sz="1400" b="1" dirty="0">
                <a:solidFill>
                  <a:srgbClr val="00B0F0"/>
                </a:solidFill>
              </a:rPr>
              <a:t> is the mainstream.</a:t>
            </a:r>
            <a:endParaRPr lang="zh-CN" altLang="en-US" sz="1400" b="1" dirty="0">
              <a:solidFill>
                <a:srgbClr val="00B0F0"/>
              </a:solidFill>
            </a:endParaRPr>
          </a:p>
        </p:txBody>
      </p:sp>
      <p:cxnSp>
        <p:nvCxnSpPr>
          <p:cNvPr id="61" name="MH_Others_8"/>
          <p:cNvCxnSpPr/>
          <p:nvPr>
            <p:custDataLst>
              <p:tags r:id="rId19"/>
            </p:custDataLst>
          </p:nvPr>
        </p:nvCxnSpPr>
        <p:spPr>
          <a:xfrm>
            <a:off x="4621186" y="2503159"/>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62" name="MH_Number_2"/>
          <p:cNvSpPr/>
          <p:nvPr>
            <p:custDataLst>
              <p:tags r:id="rId20"/>
            </p:custDataLst>
          </p:nvPr>
        </p:nvSpPr>
        <p:spPr>
          <a:xfrm flipH="1">
            <a:off x="5188247" y="2225509"/>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D5A6D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3</a:t>
            </a:r>
            <a:endParaRPr lang="zh-CN" altLang="en-US" sz="3200" dirty="0">
              <a:solidFill>
                <a:srgbClr val="FFFFFF"/>
              </a:solidFill>
              <a:latin typeface="Impact" panose="020B0806030902050204" pitchFamily="34" charset="0"/>
            </a:endParaRPr>
          </a:p>
        </p:txBody>
      </p:sp>
      <p:grpSp>
        <p:nvGrpSpPr>
          <p:cNvPr id="63" name="组合 62"/>
          <p:cNvGrpSpPr/>
          <p:nvPr/>
        </p:nvGrpSpPr>
        <p:grpSpPr>
          <a:xfrm>
            <a:off x="6017950" y="2232043"/>
            <a:ext cx="1512000" cy="544313"/>
            <a:chOff x="7514252" y="787764"/>
            <a:chExt cx="1358973" cy="544313"/>
          </a:xfrm>
        </p:grpSpPr>
        <p:sp>
          <p:nvSpPr>
            <p:cNvPr id="64" name="矩形: 圆角 63">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65"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2004</a:t>
              </a:r>
              <a:r>
                <a:rPr lang="en-US" altLang="zh-CN" kern="1200" dirty="0">
                  <a:ea typeface="叶根友唐楷字体" panose="02010601030101010101" pitchFamily="2" charset="-122"/>
                </a:rPr>
                <a:t> Direct3D 9.0c</a:t>
              </a:r>
              <a:endParaRPr lang="zh-CN" altLang="en-US" kern="1200" dirty="0">
                <a:ea typeface="叶根友唐楷字体" panose="02010601030101010101" pitchFamily="2" charset="-122"/>
              </a:endParaRPr>
            </a:p>
          </p:txBody>
        </p:sp>
      </p:grpSp>
      <p:grpSp>
        <p:nvGrpSpPr>
          <p:cNvPr id="66" name="组合 65"/>
          <p:cNvGrpSpPr/>
          <p:nvPr/>
        </p:nvGrpSpPr>
        <p:grpSpPr>
          <a:xfrm>
            <a:off x="6017949" y="3082100"/>
            <a:ext cx="1512000" cy="544313"/>
            <a:chOff x="7514252" y="787764"/>
            <a:chExt cx="1358973" cy="544313"/>
          </a:xfrm>
        </p:grpSpPr>
        <p:sp>
          <p:nvSpPr>
            <p:cNvPr id="67" name="矩形: 圆角 66">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68"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2009</a:t>
              </a:r>
              <a:r>
                <a:rPr lang="en-US" altLang="zh-CN" kern="1200" dirty="0">
                  <a:ea typeface="叶根友唐楷字体" panose="02010601030101010101" pitchFamily="2" charset="-122"/>
                </a:rPr>
                <a:t> Direct3D 11.0</a:t>
              </a:r>
              <a:endParaRPr lang="zh-CN" altLang="en-US" kern="1200" dirty="0">
                <a:ea typeface="叶根友唐楷字体" panose="02010601030101010101" pitchFamily="2" charset="-122"/>
              </a:endParaRPr>
            </a:p>
          </p:txBody>
        </p:sp>
      </p:grpSp>
      <p:cxnSp>
        <p:nvCxnSpPr>
          <p:cNvPr id="69" name="MH_Others_10"/>
          <p:cNvCxnSpPr/>
          <p:nvPr>
            <p:custDataLst>
              <p:tags r:id="rId21"/>
            </p:custDataLst>
          </p:nvPr>
        </p:nvCxnSpPr>
        <p:spPr>
          <a:xfrm>
            <a:off x="4629689" y="426577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70" name="MH_Number_4"/>
          <p:cNvSpPr/>
          <p:nvPr>
            <p:custDataLst>
              <p:tags r:id="rId22"/>
            </p:custDataLst>
          </p:nvPr>
        </p:nvSpPr>
        <p:spPr>
          <a:xfrm flipH="1">
            <a:off x="5197674" y="3989871"/>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5</a:t>
            </a:r>
            <a:endParaRPr lang="zh-CN" altLang="en-US" sz="3200" dirty="0">
              <a:solidFill>
                <a:srgbClr val="FFFFFF"/>
              </a:solidFill>
              <a:latin typeface="Impact" panose="020B0806030902050204" pitchFamily="34" charset="0"/>
            </a:endParaRPr>
          </a:p>
        </p:txBody>
      </p:sp>
      <p:grpSp>
        <p:nvGrpSpPr>
          <p:cNvPr id="71" name="组合 70"/>
          <p:cNvGrpSpPr/>
          <p:nvPr/>
        </p:nvGrpSpPr>
        <p:grpSpPr>
          <a:xfrm>
            <a:off x="6017949" y="3979735"/>
            <a:ext cx="1512000" cy="544313"/>
            <a:chOff x="7514252" y="787764"/>
            <a:chExt cx="1358973" cy="544313"/>
          </a:xfrm>
        </p:grpSpPr>
        <p:sp>
          <p:nvSpPr>
            <p:cNvPr id="72" name="矩形: 圆角 71">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73"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2010</a:t>
              </a:r>
              <a:r>
                <a:rPr lang="en-US" altLang="zh-CN" kern="1200" dirty="0">
                  <a:ea typeface="叶根友唐楷字体" panose="02010601030101010101" pitchFamily="2" charset="-122"/>
                </a:rPr>
                <a:t> Kinect 1.0</a:t>
              </a:r>
              <a:r>
                <a:rPr lang="zh-CN" altLang="en-US" kern="1200" dirty="0">
                  <a:ea typeface="叶根友唐楷字体" panose="02010601030101010101" pitchFamily="2" charset="-122"/>
                </a:rPr>
                <a:t>发布</a:t>
              </a:r>
            </a:p>
          </p:txBody>
        </p:sp>
      </p:grpSp>
      <p:cxnSp>
        <p:nvCxnSpPr>
          <p:cNvPr id="74" name="MH_Others_10"/>
          <p:cNvCxnSpPr/>
          <p:nvPr>
            <p:custDataLst>
              <p:tags r:id="rId23"/>
            </p:custDataLst>
          </p:nvPr>
        </p:nvCxnSpPr>
        <p:spPr>
          <a:xfrm>
            <a:off x="4640040" y="543619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75" name="MH_Number_4"/>
          <p:cNvSpPr/>
          <p:nvPr>
            <p:custDataLst>
              <p:tags r:id="rId24"/>
            </p:custDataLst>
          </p:nvPr>
        </p:nvSpPr>
        <p:spPr>
          <a:xfrm flipH="1">
            <a:off x="5197674" y="5154533"/>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lang="en-US" altLang="zh-CN" sz="3200" dirty="0">
                <a:solidFill>
                  <a:srgbClr val="FFFFFF"/>
                </a:solidFill>
                <a:latin typeface="Impact" panose="020B0806030902050204" pitchFamily="34" charset="0"/>
              </a:rPr>
              <a:t>7</a:t>
            </a:r>
            <a:endParaRPr lang="zh-CN" altLang="en-US" sz="3200" dirty="0">
              <a:solidFill>
                <a:srgbClr val="FFFFFF"/>
              </a:solidFill>
              <a:latin typeface="Impact" panose="020B0806030902050204" pitchFamily="34" charset="0"/>
            </a:endParaRPr>
          </a:p>
        </p:txBody>
      </p:sp>
      <p:grpSp>
        <p:nvGrpSpPr>
          <p:cNvPr id="76" name="组合 75"/>
          <p:cNvGrpSpPr/>
          <p:nvPr/>
        </p:nvGrpSpPr>
        <p:grpSpPr>
          <a:xfrm>
            <a:off x="6017949" y="5148914"/>
            <a:ext cx="1512000" cy="544313"/>
            <a:chOff x="7514252" y="787764"/>
            <a:chExt cx="1358973" cy="544313"/>
          </a:xfrm>
        </p:grpSpPr>
        <p:sp>
          <p:nvSpPr>
            <p:cNvPr id="77" name="矩形: 圆角 76">
              <a:hlinkClick r:id="rId30" action="ppaction://hlinksldjump"/>
            </p:cNvPr>
            <p:cNvSpPr/>
            <p:nvPr/>
          </p:nvSpPr>
          <p:spPr>
            <a:xfrm>
              <a:off x="7514252" y="787764"/>
              <a:ext cx="1358973" cy="544313"/>
            </a:xfrm>
            <a:prstGeom prst="roundRect">
              <a:avLst>
                <a:gd name="adj" fmla="val 10000"/>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78" name="矩形: 圆角 4"/>
            <p:cNvSpPr txBox="1"/>
            <p:nvPr/>
          </p:nvSpPr>
          <p:spPr>
            <a:xfrm>
              <a:off x="7530194" y="803706"/>
              <a:ext cx="1327089" cy="51242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dirty="0">
                  <a:ea typeface="叶根友唐楷字体" panose="02010601030101010101" pitchFamily="2" charset="-122"/>
                </a:rPr>
                <a:t>2015</a:t>
              </a:r>
              <a:r>
                <a:rPr lang="en-US" altLang="zh-CN" kern="1200" dirty="0">
                  <a:ea typeface="叶根友唐楷字体" panose="02010601030101010101" pitchFamily="2" charset="-122"/>
                </a:rPr>
                <a:t> HoloLens</a:t>
              </a:r>
              <a:r>
                <a:rPr lang="zh-CN" altLang="en-US" kern="1200" dirty="0">
                  <a:ea typeface="叶根友唐楷字体" panose="02010601030101010101" pitchFamily="2" charset="-122"/>
                </a:rPr>
                <a:t>发布</a:t>
              </a:r>
            </a:p>
          </p:txBody>
        </p:sp>
      </p:grpSp>
      <p:cxnSp>
        <p:nvCxnSpPr>
          <p:cNvPr id="79" name="MH_Others_6"/>
          <p:cNvCxnSpPr/>
          <p:nvPr>
            <p:custDataLst>
              <p:tags r:id="rId25"/>
            </p:custDataLst>
          </p:nvPr>
        </p:nvCxnSpPr>
        <p:spPr>
          <a:xfrm flipH="1">
            <a:off x="4032915" y="5436193"/>
            <a:ext cx="607125" cy="0"/>
          </a:xfrm>
          <a:prstGeom prst="line">
            <a:avLst/>
          </a:prstGeom>
          <a:ln w="6350">
            <a:solidFill>
              <a:srgbClr val="CFCFCF"/>
            </a:solidFill>
          </a:ln>
        </p:spPr>
        <p:style>
          <a:lnRef idx="1">
            <a:schemeClr val="accent1"/>
          </a:lnRef>
          <a:fillRef idx="0">
            <a:schemeClr val="accent1"/>
          </a:fillRef>
          <a:effectRef idx="0">
            <a:schemeClr val="accent1"/>
          </a:effectRef>
          <a:fontRef idx="minor">
            <a:schemeClr val="tx1"/>
          </a:fontRef>
        </p:style>
      </p:cxnSp>
      <p:sp>
        <p:nvSpPr>
          <p:cNvPr id="80" name="MH_Number_5"/>
          <p:cNvSpPr/>
          <p:nvPr>
            <p:custDataLst>
              <p:tags r:id="rId26"/>
            </p:custDataLst>
          </p:nvPr>
        </p:nvSpPr>
        <p:spPr>
          <a:xfrm>
            <a:off x="3428762" y="5153507"/>
            <a:ext cx="617200" cy="565372"/>
          </a:xfrm>
          <a:custGeom>
            <a:avLst/>
            <a:gdLst>
              <a:gd name="connsiteX0" fmla="*/ 282686 w 617200"/>
              <a:gd name="connsiteY0" fmla="*/ 0 h 565372"/>
              <a:gd name="connsiteX1" fmla="*/ 559629 w 617200"/>
              <a:gd name="connsiteY1" fmla="*/ 225715 h 565372"/>
              <a:gd name="connsiteX2" fmla="*/ 561997 w 617200"/>
              <a:gd name="connsiteY2" fmla="*/ 249209 h 565372"/>
              <a:gd name="connsiteX3" fmla="*/ 617200 w 617200"/>
              <a:gd name="connsiteY3" fmla="*/ 282687 h 565372"/>
              <a:gd name="connsiteX4" fmla="*/ 561997 w 617200"/>
              <a:gd name="connsiteY4" fmla="*/ 316164 h 565372"/>
              <a:gd name="connsiteX5" fmla="*/ 559629 w 617200"/>
              <a:gd name="connsiteY5" fmla="*/ 339657 h 565372"/>
              <a:gd name="connsiteX6" fmla="*/ 282686 w 617200"/>
              <a:gd name="connsiteY6" fmla="*/ 565372 h 565372"/>
              <a:gd name="connsiteX7" fmla="*/ 0 w 617200"/>
              <a:gd name="connsiteY7" fmla="*/ 282686 h 565372"/>
              <a:gd name="connsiteX8" fmla="*/ 282686 w 617200"/>
              <a:gd name="connsiteY8" fmla="*/ 0 h 56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7200" h="565372">
                <a:moveTo>
                  <a:pt x="282686" y="0"/>
                </a:moveTo>
                <a:cubicBezTo>
                  <a:pt x="419294" y="0"/>
                  <a:pt x="533270" y="96900"/>
                  <a:pt x="559629" y="225715"/>
                </a:cubicBezTo>
                <a:lnTo>
                  <a:pt x="561997" y="249209"/>
                </a:lnTo>
                <a:lnTo>
                  <a:pt x="617200" y="282687"/>
                </a:lnTo>
                <a:lnTo>
                  <a:pt x="561997" y="316164"/>
                </a:lnTo>
                <a:lnTo>
                  <a:pt x="559629" y="339657"/>
                </a:lnTo>
                <a:cubicBezTo>
                  <a:pt x="533270" y="468472"/>
                  <a:pt x="419294" y="565372"/>
                  <a:pt x="282686" y="565372"/>
                </a:cubicBezTo>
                <a:cubicBezTo>
                  <a:pt x="126563" y="565372"/>
                  <a:pt x="0" y="438809"/>
                  <a:pt x="0" y="282686"/>
                </a:cubicBezTo>
                <a:cubicBezTo>
                  <a:pt x="0" y="126563"/>
                  <a:pt x="126563" y="0"/>
                  <a:pt x="282686" y="0"/>
                </a:cubicBezTo>
                <a:close/>
              </a:path>
            </a:pathLst>
          </a:custGeom>
          <a:solidFill>
            <a:srgbClr val="464DD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36000" bIns="0" rtlCol="0" anchor="ctr"/>
          <a:lstStyle/>
          <a:p>
            <a:pPr algn="ctr"/>
            <a:r>
              <a:rPr lang="en-US" altLang="zh-CN" sz="3200" dirty="0">
                <a:solidFill>
                  <a:srgbClr val="FFFFFF"/>
                </a:solidFill>
                <a:latin typeface="Impact" panose="020B0806030902050204" pitchFamily="34" charset="0"/>
              </a:rPr>
              <a:t>7</a:t>
            </a:r>
            <a:endParaRPr lang="zh-CN" altLang="en-US" sz="3200" dirty="0">
              <a:solidFill>
                <a:srgbClr val="FFFFFF"/>
              </a:solidFill>
              <a:latin typeface="Impact" panose="020B0806030902050204" pitchFamily="34" charset="0"/>
            </a:endParaRPr>
          </a:p>
        </p:txBody>
      </p:sp>
      <p:grpSp>
        <p:nvGrpSpPr>
          <p:cNvPr id="81" name="组合 80"/>
          <p:cNvGrpSpPr/>
          <p:nvPr/>
        </p:nvGrpSpPr>
        <p:grpSpPr>
          <a:xfrm>
            <a:off x="1276537" y="4316001"/>
            <a:ext cx="1872271" cy="568721"/>
            <a:chOff x="2213096" y="1549803"/>
            <a:chExt cx="816469" cy="920618"/>
          </a:xfrm>
        </p:grpSpPr>
        <p:sp>
          <p:nvSpPr>
            <p:cNvPr id="82" name="矩形: 圆角 81"/>
            <p:cNvSpPr/>
            <p:nvPr/>
          </p:nvSpPr>
          <p:spPr>
            <a:xfrm>
              <a:off x="2213096" y="1549803"/>
              <a:ext cx="816469" cy="920618"/>
            </a:xfrm>
            <a:prstGeom prst="roundRect">
              <a:avLst>
                <a:gd name="adj" fmla="val 10000"/>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a:p>
          </p:txBody>
        </p:sp>
        <p:sp>
          <p:nvSpPr>
            <p:cNvPr id="83" name="矩形: 圆角 4"/>
            <p:cNvSpPr txBox="1"/>
            <p:nvPr/>
          </p:nvSpPr>
          <p:spPr>
            <a:xfrm>
              <a:off x="2237010" y="1573717"/>
              <a:ext cx="768641" cy="8727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pPr>
              <a:r>
                <a:rPr lang="en-US" altLang="zh-CN" dirty="0"/>
                <a:t>2012 OpenGL 4.1  </a:t>
              </a:r>
            </a:p>
            <a:p>
              <a:pPr lvl="0" algn="ctr" defTabSz="889000">
                <a:lnSpc>
                  <a:spcPct val="90000"/>
                </a:lnSpc>
                <a:spcBef>
                  <a:spcPct val="0"/>
                </a:spcBef>
              </a:pPr>
              <a:r>
                <a:rPr lang="en-US" altLang="zh-CN" dirty="0"/>
                <a:t> </a:t>
              </a:r>
              <a:r>
                <a:rPr lang="zh-CN" altLang="en-US" dirty="0"/>
                <a:t>几何着色器</a:t>
              </a:r>
              <a:endParaRPr lang="zh-CN" altLang="en-US" sz="2000" kern="1200" dirty="0">
                <a:latin typeface="叶根友唐楷字体" panose="02010601030101010101" pitchFamily="2" charset="-122"/>
                <a:ea typeface="叶根友唐楷字体" panose="02010601030101010101" pitchFamily="2" charset="-122"/>
              </a:endParaRPr>
            </a:p>
          </p:txBody>
        </p:sp>
      </p:grpSp>
      <p:sp>
        <p:nvSpPr>
          <p:cNvPr id="84" name="MH_Others_7"/>
          <p:cNvSpPr/>
          <p:nvPr>
            <p:custDataLst>
              <p:tags r:id="rId27"/>
            </p:custDataLst>
          </p:nvPr>
        </p:nvSpPr>
        <p:spPr>
          <a:xfrm>
            <a:off x="4531958" y="4220602"/>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MH_Others_7"/>
          <p:cNvSpPr/>
          <p:nvPr>
            <p:custDataLst>
              <p:tags r:id="rId28"/>
            </p:custDataLst>
          </p:nvPr>
        </p:nvSpPr>
        <p:spPr>
          <a:xfrm>
            <a:off x="4531960" y="5389529"/>
            <a:ext cx="108000" cy="108000"/>
          </a:xfrm>
          <a:custGeom>
            <a:avLst/>
            <a:gdLst>
              <a:gd name="connsiteX0" fmla="*/ 75112 w 150224"/>
              <a:gd name="connsiteY0" fmla="*/ 0 h 150224"/>
              <a:gd name="connsiteX1" fmla="*/ 150224 w 150224"/>
              <a:gd name="connsiteY1" fmla="*/ 75112 h 150224"/>
              <a:gd name="connsiteX2" fmla="*/ 75112 w 150224"/>
              <a:gd name="connsiteY2" fmla="*/ 150224 h 150224"/>
              <a:gd name="connsiteX3" fmla="*/ 0 w 150224"/>
              <a:gd name="connsiteY3" fmla="*/ 75112 h 150224"/>
              <a:gd name="connsiteX4" fmla="*/ 75112 w 150224"/>
              <a:gd name="connsiteY4" fmla="*/ 0 h 150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24" h="150224">
                <a:moveTo>
                  <a:pt x="75112" y="0"/>
                </a:moveTo>
                <a:cubicBezTo>
                  <a:pt x="116595" y="0"/>
                  <a:pt x="150224" y="33629"/>
                  <a:pt x="150224" y="75112"/>
                </a:cubicBezTo>
                <a:cubicBezTo>
                  <a:pt x="150224" y="116595"/>
                  <a:pt x="116595" y="150224"/>
                  <a:pt x="75112" y="150224"/>
                </a:cubicBezTo>
                <a:cubicBezTo>
                  <a:pt x="33629" y="150224"/>
                  <a:pt x="0" y="116595"/>
                  <a:pt x="0" y="75112"/>
                </a:cubicBezTo>
                <a:cubicBezTo>
                  <a:pt x="0" y="33629"/>
                  <a:pt x="33629" y="0"/>
                  <a:pt x="75112"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out)">
                                      <p:cBhvr>
                                        <p:cTn id="7" dur="500"/>
                                        <p:tgtEl>
                                          <p:spTgt spid="30"/>
                                        </p:tgtEl>
                                      </p:cBhvr>
                                    </p:animEffect>
                                  </p:childTnLst>
                                </p:cTn>
                              </p:par>
                            </p:childTnLst>
                          </p:cTn>
                        </p:par>
                        <p:par>
                          <p:cTn id="8" fill="hold">
                            <p:stCondLst>
                              <p:cond delay="500"/>
                            </p:stCondLst>
                            <p:childTnLst>
                              <p:par>
                                <p:cTn id="9" presetID="6" presetClass="entr" presetSubtype="32"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circle(out)">
                                      <p:cBhvr>
                                        <p:cTn id="11" dur="500"/>
                                        <p:tgtEl>
                                          <p:spTgt spid="39"/>
                                        </p:tgtEl>
                                      </p:cBhvr>
                                    </p:animEffect>
                                  </p:childTnLst>
                                </p:cTn>
                              </p:par>
                            </p:childTnLst>
                          </p:cTn>
                        </p:par>
                        <p:par>
                          <p:cTn id="12" fill="hold">
                            <p:stCondLst>
                              <p:cond delay="1000"/>
                            </p:stCondLst>
                            <p:childTnLst>
                              <p:par>
                                <p:cTn id="13" presetID="6" presetClass="entr" presetSubtype="32" fill="hold" grpId="0"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circle(out)">
                                      <p:cBhvr>
                                        <p:cTn id="15" dur="500"/>
                                        <p:tgtEl>
                                          <p:spTgt spid="62"/>
                                        </p:tgtEl>
                                      </p:cBhvr>
                                    </p:animEffect>
                                  </p:childTnLst>
                                </p:cTn>
                              </p:par>
                            </p:childTnLst>
                          </p:cTn>
                        </p:par>
                        <p:par>
                          <p:cTn id="16" fill="hold">
                            <p:stCondLst>
                              <p:cond delay="1500"/>
                            </p:stCondLst>
                            <p:childTnLst>
                              <p:par>
                                <p:cTn id="17" presetID="6" presetClass="entr" presetSubtype="32"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ircle(out)">
                                      <p:cBhvr>
                                        <p:cTn id="19" dur="500"/>
                                        <p:tgtEl>
                                          <p:spTgt spid="33"/>
                                        </p:tgtEl>
                                      </p:cBhvr>
                                    </p:animEffect>
                                  </p:childTnLst>
                                </p:cTn>
                              </p:par>
                            </p:childTnLst>
                          </p:cTn>
                        </p:par>
                        <p:par>
                          <p:cTn id="20" fill="hold">
                            <p:stCondLst>
                              <p:cond delay="2000"/>
                            </p:stCondLst>
                            <p:childTnLst>
                              <p:par>
                                <p:cTn id="21" presetID="6" presetClass="entr" presetSubtype="32"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circle(out)">
                                      <p:cBhvr>
                                        <p:cTn id="23" dur="500"/>
                                        <p:tgtEl>
                                          <p:spTgt spid="42"/>
                                        </p:tgtEl>
                                      </p:cBhvr>
                                    </p:animEffect>
                                  </p:childTnLst>
                                </p:cTn>
                              </p:par>
                            </p:childTnLst>
                          </p:cTn>
                        </p:par>
                        <p:par>
                          <p:cTn id="24" fill="hold">
                            <p:stCondLst>
                              <p:cond delay="2500"/>
                            </p:stCondLst>
                            <p:childTnLst>
                              <p:par>
                                <p:cTn id="25" presetID="6" presetClass="entr" presetSubtype="32"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circle(out)">
                                      <p:cBhvr>
                                        <p:cTn id="27" dur="500"/>
                                        <p:tgtEl>
                                          <p:spTgt spid="50"/>
                                        </p:tgtEl>
                                      </p:cBhvr>
                                    </p:animEffect>
                                  </p:childTnLst>
                                </p:cTn>
                              </p:par>
                            </p:childTnLst>
                          </p:cTn>
                        </p:par>
                        <p:par>
                          <p:cTn id="28" fill="hold">
                            <p:stCondLst>
                              <p:cond delay="3000"/>
                            </p:stCondLst>
                            <p:childTnLst>
                              <p:par>
                                <p:cTn id="29" presetID="6" presetClass="entr" presetSubtype="32"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circle(out)">
                                      <p:cBhvr>
                                        <p:cTn id="31" dur="500"/>
                                        <p:tgtEl>
                                          <p:spTgt spid="70"/>
                                        </p:tgtEl>
                                      </p:cBhvr>
                                    </p:animEffect>
                                  </p:childTnLst>
                                </p:cTn>
                              </p:par>
                            </p:childTnLst>
                          </p:cTn>
                        </p:par>
                        <p:par>
                          <p:cTn id="32" fill="hold">
                            <p:stCondLst>
                              <p:cond delay="3500"/>
                            </p:stCondLst>
                            <p:childTnLst>
                              <p:par>
                                <p:cTn id="33" presetID="6" presetClass="entr" presetSubtype="32"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circle(out)">
                                      <p:cBhvr>
                                        <p:cTn id="35" dur="500"/>
                                        <p:tgtEl>
                                          <p:spTgt spid="36"/>
                                        </p:tgtEl>
                                      </p:cBhvr>
                                    </p:animEffect>
                                  </p:childTnLst>
                                </p:cTn>
                              </p:par>
                            </p:childTnLst>
                          </p:cTn>
                        </p:par>
                        <p:par>
                          <p:cTn id="36" fill="hold">
                            <p:stCondLst>
                              <p:cond delay="4000"/>
                            </p:stCondLst>
                            <p:childTnLst>
                              <p:par>
                                <p:cTn id="37" presetID="6" presetClass="entr" presetSubtype="32"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circle(out)">
                                      <p:cBhvr>
                                        <p:cTn id="39" dur="500"/>
                                        <p:tgtEl>
                                          <p:spTgt spid="75"/>
                                        </p:tgtEl>
                                      </p:cBhvr>
                                    </p:animEffect>
                                  </p:childTnLst>
                                </p:cTn>
                              </p:par>
                            </p:childTnLst>
                          </p:cTn>
                        </p:par>
                        <p:par>
                          <p:cTn id="40" fill="hold">
                            <p:stCondLst>
                              <p:cond delay="4500"/>
                            </p:stCondLst>
                            <p:childTnLst>
                              <p:par>
                                <p:cTn id="41" presetID="6" presetClass="entr" presetSubtype="32" fill="hold" grpId="0"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circle(out)">
                                      <p:cBhvr>
                                        <p:cTn id="43"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6" grpId="0" animBg="1"/>
      <p:bldP spid="39" grpId="0" animBg="1"/>
      <p:bldP spid="42" grpId="0" animBg="1"/>
      <p:bldP spid="50" grpId="0" animBg="1"/>
      <p:bldP spid="62" grpId="0" animBg="1"/>
      <p:bldP spid="70" grpId="0" animBg="1"/>
      <p:bldP spid="75" grpId="0" animBg="1"/>
      <p:bldP spid="8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1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1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2.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2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2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30.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5"/>
</p:tagLst>
</file>

<file path=ppt/tags/tag4.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6.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7.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NUMBER"/>
  <p:tag name="ID" val="545834"/>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ags/tag9.xml><?xml version="1.0" encoding="utf-8"?>
<p:tagLst xmlns:a="http://schemas.openxmlformats.org/drawingml/2006/main" xmlns:r="http://schemas.openxmlformats.org/officeDocument/2006/relationships" xmlns:p="http://schemas.openxmlformats.org/presentationml/2006/main">
  <p:tag name="MH" val="20160423221429"/>
  <p:tag name="MH_LIBRARY" val="CONTENTS"/>
  <p:tag name="MH_TYPE" val="OTHERS"/>
  <p:tag name="ID" val="54583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TotalTime>
  <Words>3449</Words>
  <Application>Microsoft Office PowerPoint</Application>
  <PresentationFormat>全屏显示(4:3)</PresentationFormat>
  <Paragraphs>666</Paragraphs>
  <Slides>53</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04b</vt:lpstr>
      <vt:lpstr>ZztexMono-Regular</vt:lpstr>
      <vt:lpstr>华文新魏</vt:lpstr>
      <vt:lpstr>Microsoft YaHei</vt:lpstr>
      <vt:lpstr>叶根友刀锋黑草</vt:lpstr>
      <vt:lpstr>叶根友唐楷字体</vt:lpstr>
      <vt:lpstr>Arial</vt:lpstr>
      <vt:lpstr>Calibri</vt:lpstr>
      <vt:lpstr>Consolas</vt:lpstr>
      <vt:lpstr>Impact</vt:lpstr>
      <vt:lpstr>Wingdings</vt:lpstr>
      <vt:lpstr>Office 主题</vt:lpstr>
      <vt:lpstr>PowerPoint 演示文稿</vt:lpstr>
      <vt:lpstr>实验课地点更新</vt:lpstr>
      <vt:lpstr>大纲</vt:lpstr>
      <vt:lpstr>内容提要</vt:lpstr>
      <vt:lpstr>大纲</vt:lpstr>
      <vt:lpstr>图形编程的应用</vt:lpstr>
      <vt:lpstr>图形编程的要素</vt:lpstr>
      <vt:lpstr>图形系统与图形API</vt:lpstr>
      <vt:lpstr>图形开发的前世今生</vt:lpstr>
      <vt:lpstr>OpenGL v.s. Direct3D</vt:lpstr>
      <vt:lpstr>OpenGL 3.1（2009年5月） </vt:lpstr>
      <vt:lpstr>其它版本 </vt:lpstr>
      <vt:lpstr>图形API的使用</vt:lpstr>
      <vt:lpstr>大纲</vt:lpstr>
      <vt:lpstr>OpenGL库</vt:lpstr>
      <vt:lpstr>OpenGL API接口函数</vt:lpstr>
      <vt:lpstr>OpenGL着色器与GLSL</vt:lpstr>
      <vt:lpstr>OpenGL使用环境配置</vt:lpstr>
      <vt:lpstr>OpenGL API的使用</vt:lpstr>
      <vt:lpstr>Hello World to OpenGL</vt:lpstr>
      <vt:lpstr>Hello World to OpenGL</vt:lpstr>
      <vt:lpstr>Hello World to OpenGL</vt:lpstr>
      <vt:lpstr>VAO &amp; VBO</vt:lpstr>
      <vt:lpstr>Hello World to OpenGL</vt:lpstr>
      <vt:lpstr>PowerPoint 演示文稿</vt:lpstr>
      <vt:lpstr>大纲</vt:lpstr>
      <vt:lpstr>OpenGL中的图元</vt:lpstr>
      <vt:lpstr>图元的种类及用法</vt:lpstr>
      <vt:lpstr>多边形近似与三角剖分</vt:lpstr>
      <vt:lpstr>相机模型</vt:lpstr>
      <vt:lpstr>OpenGL中的相机</vt:lpstr>
      <vt:lpstr>正交视图</vt:lpstr>
      <vt:lpstr>二维观察</vt:lpstr>
      <vt:lpstr>大纲</vt:lpstr>
      <vt:lpstr>OpenGL中的属性</vt:lpstr>
      <vt:lpstr>可见光</vt:lpstr>
      <vt:lpstr>RGB颜色</vt:lpstr>
      <vt:lpstr>Hello World to OpenGL</vt:lpstr>
      <vt:lpstr>大纲</vt:lpstr>
      <vt:lpstr>Sierpinski镂垫的OpenGL程序</vt:lpstr>
      <vt:lpstr>代码</vt:lpstr>
      <vt:lpstr>Sierpinski程序的绘制部分</vt:lpstr>
      <vt:lpstr>API调用之后…</vt:lpstr>
      <vt:lpstr>二维Sierpinski镂垫的构造</vt:lpstr>
      <vt:lpstr>三角形细分</vt:lpstr>
      <vt:lpstr>二维到三维</vt:lpstr>
      <vt:lpstr>四面体细分</vt:lpstr>
      <vt:lpstr>大纲</vt:lpstr>
      <vt:lpstr>图形编程中的交互方式</vt:lpstr>
      <vt:lpstr>事件驱动模型</vt:lpstr>
      <vt:lpstr>实验1.2</vt:lpstr>
      <vt:lpstr>实验一</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Snoopy yoyo</cp:lastModifiedBy>
  <cp:revision>390</cp:revision>
  <dcterms:created xsi:type="dcterms:W3CDTF">2023-09-04T01:33:18Z</dcterms:created>
  <dcterms:modified xsi:type="dcterms:W3CDTF">2023-09-11T05:07:18Z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2052-11.1.0.11701</vt:lpwstr>
  </property>
</Properties>
</file>